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  <p:sldMasterId id="2147483787" r:id="rId5"/>
    <p:sldMasterId id="2147483800" r:id="rId6"/>
  </p:sldMasterIdLst>
  <p:notesMasterIdLst>
    <p:notesMasterId r:id="rId10"/>
  </p:notesMasterIdLst>
  <p:handoutMasterIdLst>
    <p:handoutMasterId r:id="rId11"/>
  </p:handoutMasterIdLst>
  <p:sldIdLst>
    <p:sldId id="267" r:id="rId7"/>
    <p:sldId id="2147480731" r:id="rId8"/>
    <p:sldId id="2147480728" r:id="rId9"/>
  </p:sldIdLst>
  <p:sldSz cx="12192000" cy="6858000"/>
  <p:notesSz cx="6858000" cy="9144000"/>
  <p:defaultTextStyle>
    <a:defPPr>
      <a:defRPr lang="en-US"/>
    </a:defPPr>
    <a:lvl1pPr marL="0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1pPr>
    <a:lvl2pPr marL="311719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2pPr>
    <a:lvl3pPr marL="623438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3pPr>
    <a:lvl4pPr marL="935157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4pPr>
    <a:lvl5pPr marL="1246876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5pPr>
    <a:lvl6pPr marL="1558595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6pPr>
    <a:lvl7pPr marL="1870314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7pPr>
    <a:lvl8pPr marL="2182033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8pPr>
    <a:lvl9pPr marL="2493752" algn="l" defTabSz="311719" rtl="0" eaLnBrk="1" latinLnBrk="0" hangingPunct="1">
      <a:defRPr sz="12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FE"/>
    <a:srgbClr val="E3EEF3"/>
    <a:srgbClr val="C8DDE6"/>
    <a:srgbClr val="4F91AC"/>
    <a:srgbClr val="F2F2F2"/>
    <a:srgbClr val="458097"/>
    <a:srgbClr val="3F5073"/>
    <a:srgbClr val="2F3C56"/>
    <a:srgbClr val="F75717"/>
    <a:srgbClr val="4E91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6D6E5-F66E-A37A-47CA-C078B3E6A843}" v="20" dt="2024-11-06T22:28:36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o Sosa" userId="S::alfredo.sosa@mystratis.com::83509031-0ad5-40ad-b5b4-0a00e85eadc2" providerId="AD" clId="Web-{30B91D7D-3BB8-04A5-9C8B-15CE9A5CFA9E}"/>
    <pc:docChg chg="modSld">
      <pc:chgData name="Alfredo Sosa" userId="S::alfredo.sosa@mystratis.com::83509031-0ad5-40ad-b5b4-0a00e85eadc2" providerId="AD" clId="Web-{30B91D7D-3BB8-04A5-9C8B-15CE9A5CFA9E}" dt="2024-11-01T22:50:33.096" v="2" actId="20577"/>
      <pc:docMkLst>
        <pc:docMk/>
      </pc:docMkLst>
      <pc:sldChg chg="modSp">
        <pc:chgData name="Alfredo Sosa" userId="S::alfredo.sosa@mystratis.com::83509031-0ad5-40ad-b5b4-0a00e85eadc2" providerId="AD" clId="Web-{30B91D7D-3BB8-04A5-9C8B-15CE9A5CFA9E}" dt="2024-11-01T22:50:33.096" v="2" actId="20577"/>
        <pc:sldMkLst>
          <pc:docMk/>
          <pc:sldMk cId="2541855371" sldId="267"/>
        </pc:sldMkLst>
        <pc:spChg chg="mod">
          <ac:chgData name="Alfredo Sosa" userId="S::alfredo.sosa@mystratis.com::83509031-0ad5-40ad-b5b4-0a00e85eadc2" providerId="AD" clId="Web-{30B91D7D-3BB8-04A5-9C8B-15CE9A5CFA9E}" dt="2024-11-01T22:50:33.096" v="2" actId="20577"/>
          <ac:spMkLst>
            <pc:docMk/>
            <pc:sldMk cId="2541855371" sldId="267"/>
            <ac:spMk id="5" creationId="{1A537C96-0974-5072-EBA9-CEBE6929A9AB}"/>
          </ac:spMkLst>
        </pc:spChg>
      </pc:sldChg>
    </pc:docChg>
  </pc:docChgLst>
  <pc:docChgLst>
    <pc:chgData name="Erick Francisco Vázquez Núñez" userId="S::erick.vazquez@mystratis.com::d82c893d-1d56-4fed-806d-0e9e638c96c2" providerId="AD" clId="Web-{BA96D6E5-F66E-A37A-47CA-C078B3E6A843}"/>
    <pc:docChg chg="modSld">
      <pc:chgData name="Erick Francisco Vázquez Núñez" userId="S::erick.vazquez@mystratis.com::d82c893d-1d56-4fed-806d-0e9e638c96c2" providerId="AD" clId="Web-{BA96D6E5-F66E-A37A-47CA-C078B3E6A843}" dt="2024-11-06T22:28:36.128" v="19" actId="1076"/>
      <pc:docMkLst>
        <pc:docMk/>
      </pc:docMkLst>
      <pc:sldChg chg="modSp">
        <pc:chgData name="Erick Francisco Vázquez Núñez" userId="S::erick.vazquez@mystratis.com::d82c893d-1d56-4fed-806d-0e9e638c96c2" providerId="AD" clId="Web-{BA96D6E5-F66E-A37A-47CA-C078B3E6A843}" dt="2024-11-06T22:28:36.128" v="19" actId="1076"/>
        <pc:sldMkLst>
          <pc:docMk/>
          <pc:sldMk cId="4061066939" sldId="2147480728"/>
        </pc:sldMkLst>
        <pc:spChg chg="mod">
          <ac:chgData name="Erick Francisco Vázquez Núñez" userId="S::erick.vazquez@mystratis.com::d82c893d-1d56-4fed-806d-0e9e638c96c2" providerId="AD" clId="Web-{BA96D6E5-F66E-A37A-47CA-C078B3E6A843}" dt="2024-11-06T22:27:22.157" v="13" actId="1076"/>
          <ac:spMkLst>
            <pc:docMk/>
            <pc:sldMk cId="4061066939" sldId="2147480728"/>
            <ac:spMk id="30" creationId="{4D85276A-76C9-8C3A-ADB7-DED8B592923D}"/>
          </ac:spMkLst>
        </pc:spChg>
        <pc:spChg chg="mod">
          <ac:chgData name="Erick Francisco Vázquez Núñez" userId="S::erick.vazquez@mystratis.com::d82c893d-1d56-4fed-806d-0e9e638c96c2" providerId="AD" clId="Web-{BA96D6E5-F66E-A37A-47CA-C078B3E6A843}" dt="2024-11-06T22:28:30.175" v="17" actId="1076"/>
          <ac:spMkLst>
            <pc:docMk/>
            <pc:sldMk cId="4061066939" sldId="2147480728"/>
            <ac:spMk id="43" creationId="{CE61055E-6E6E-BB52-E9A6-AE27B4897DE1}"/>
          </ac:spMkLst>
        </pc:spChg>
        <pc:spChg chg="mod">
          <ac:chgData name="Erick Francisco Vázquez Núñez" userId="S::erick.vazquez@mystratis.com::d82c893d-1d56-4fed-806d-0e9e638c96c2" providerId="AD" clId="Web-{BA96D6E5-F66E-A37A-47CA-C078B3E6A843}" dt="2024-11-06T22:28:36.097" v="18" actId="1076"/>
          <ac:spMkLst>
            <pc:docMk/>
            <pc:sldMk cId="4061066939" sldId="2147480728"/>
            <ac:spMk id="111" creationId="{C7019B2A-A2D4-1672-AFCA-E5F4E96C568E}"/>
          </ac:spMkLst>
        </pc:spChg>
        <pc:grpChg chg="mod">
          <ac:chgData name="Erick Francisco Vázquez Núñez" userId="S::erick.vazquez@mystratis.com::d82c893d-1d56-4fed-806d-0e9e638c96c2" providerId="AD" clId="Web-{BA96D6E5-F66E-A37A-47CA-C078B3E6A843}" dt="2024-11-06T22:28:36.128" v="19" actId="1076"/>
          <ac:grpSpMkLst>
            <pc:docMk/>
            <pc:sldMk cId="4061066939" sldId="2147480728"/>
            <ac:grpSpMk id="25" creationId="{8AE57C6D-1B05-8276-5E00-83E6C10F478B}"/>
          </ac:grpSpMkLst>
        </pc:grpChg>
        <pc:grpChg chg="mod">
          <ac:chgData name="Erick Francisco Vázquez Núñez" userId="S::erick.vazquez@mystratis.com::d82c893d-1d56-4fed-806d-0e9e638c96c2" providerId="AD" clId="Web-{BA96D6E5-F66E-A37A-47CA-C078B3E6A843}" dt="2024-11-06T22:27:22.126" v="12" actId="1076"/>
          <ac:grpSpMkLst>
            <pc:docMk/>
            <pc:sldMk cId="4061066939" sldId="2147480728"/>
            <ac:grpSpMk id="26" creationId="{7B5F64E6-8AE2-FC79-C536-CF16C9831123}"/>
          </ac:grpSpMkLst>
        </pc:grpChg>
        <pc:grpChg chg="mod">
          <ac:chgData name="Erick Francisco Vázquez Núñez" userId="S::erick.vazquez@mystratis.com::d82c893d-1d56-4fed-806d-0e9e638c96c2" providerId="AD" clId="Web-{BA96D6E5-F66E-A37A-47CA-C078B3E6A843}" dt="2024-11-06T22:28:30.144" v="16" actId="1076"/>
          <ac:grpSpMkLst>
            <pc:docMk/>
            <pc:sldMk cId="4061066939" sldId="2147480728"/>
            <ac:grpSpMk id="1114" creationId="{2DC5A037-5EEB-80D4-A92E-4C35853AB003}"/>
          </ac:grpSpMkLst>
        </pc:grpChg>
        <pc:grpChg chg="mod">
          <ac:chgData name="Erick Francisco Vázquez Núñez" userId="S::erick.vazquez@mystratis.com::d82c893d-1d56-4fed-806d-0e9e638c96c2" providerId="AD" clId="Web-{BA96D6E5-F66E-A37A-47CA-C078B3E6A843}" dt="2024-11-06T22:26:35.374" v="2" actId="1076"/>
          <ac:grpSpMkLst>
            <pc:docMk/>
            <pc:sldMk cId="4061066939" sldId="2147480728"/>
            <ac:grpSpMk id="1122" creationId="{1B732E02-C115-255C-6220-854B55D23E2A}"/>
          </ac:grpSpMkLst>
        </pc:grpChg>
        <pc:picChg chg="mod">
          <ac:chgData name="Erick Francisco Vázquez Núñez" userId="S::erick.vazquez@mystratis.com::d82c893d-1d56-4fed-806d-0e9e638c96c2" providerId="AD" clId="Web-{BA96D6E5-F66E-A37A-47CA-C078B3E6A843}" dt="2024-11-06T22:26:35.390" v="3" actId="1076"/>
          <ac:picMkLst>
            <pc:docMk/>
            <pc:sldMk cId="4061066939" sldId="2147480728"/>
            <ac:picMk id="95" creationId="{5C0C21C2-1A19-B276-5DB8-08A0E09A255B}"/>
          </ac:picMkLst>
        </pc:picChg>
        <pc:picChg chg="mod">
          <ac:chgData name="Erick Francisco Vázquez Núñez" userId="S::erick.vazquez@mystratis.com::d82c893d-1d56-4fed-806d-0e9e638c96c2" providerId="AD" clId="Web-{BA96D6E5-F66E-A37A-47CA-C078B3E6A843}" dt="2024-11-06T22:26:35.405" v="4" actId="1076"/>
          <ac:picMkLst>
            <pc:docMk/>
            <pc:sldMk cId="4061066939" sldId="2147480728"/>
            <ac:picMk id="96" creationId="{02CD28C3-2262-4344-A733-00F7AC62024E}"/>
          </ac:picMkLst>
        </pc:picChg>
        <pc:picChg chg="mod">
          <ac:chgData name="Erick Francisco Vázquez Núñez" userId="S::erick.vazquez@mystratis.com::d82c893d-1d56-4fed-806d-0e9e638c96c2" providerId="AD" clId="Web-{BA96D6E5-F66E-A37A-47CA-C078B3E6A843}" dt="2024-11-06T22:26:35.436" v="5" actId="1076"/>
          <ac:picMkLst>
            <pc:docMk/>
            <pc:sldMk cId="4061066939" sldId="2147480728"/>
            <ac:picMk id="98" creationId="{D60BAB7B-617D-5456-70BA-1B91378B13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B6CB56-1174-272F-CCAF-529311E86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38486-41E4-A0DF-3B84-E412F8BF26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339A1-7F97-4AF1-883B-2DC00D61A2D5}" type="datetime5">
              <a:rPr lang="es-ES" smtClean="0"/>
              <a:t>6-nov.-24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FF4D3-E979-B359-6618-E5121F3A37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AXP Internal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6530C-FC36-C403-DC7D-B5E0313B1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5F437-EB21-46D6-982C-2173778BA86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27249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E0B61-AFE9-4B8B-B1C3-F6989518157C}" type="datetime5">
              <a:rPr lang="es-ES" smtClean="0"/>
              <a:t>6-nov.-24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/>
              <a:t>AXP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24985-EB13-4BC8-900E-FBCBA0AC1EF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8153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1pPr>
    <a:lvl2pPr marL="311719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2pPr>
    <a:lvl3pPr marL="623438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3pPr>
    <a:lvl4pPr marL="935157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4pPr>
    <a:lvl5pPr marL="1246876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5pPr>
    <a:lvl6pPr marL="1558595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6pPr>
    <a:lvl7pPr marL="1870314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7pPr>
    <a:lvl8pPr marL="2182033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8pPr>
    <a:lvl9pPr marL="2493752" algn="l" defTabSz="623438" rtl="0" eaLnBrk="1" latinLnBrk="0" hangingPunct="1">
      <a:defRPr sz="8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2AC55-313E-4D09-8099-F0FFAA3BB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626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2AC55-313E-4D09-8099-F0FFAA3BB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126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4" Type="http://schemas.openxmlformats.org/officeDocument/2006/relationships/image" Target="../media/image3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4" Type="http://schemas.openxmlformats.org/officeDocument/2006/relationships/image" Target="../media/image3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.xml"/><Relationship Id="rId4" Type="http://schemas.openxmlformats.org/officeDocument/2006/relationships/image" Target="../media/image3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5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080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1300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0958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48C6E0-D800-483B-1F47-6C1BFA826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6384" y="4433310"/>
            <a:ext cx="4680000" cy="75713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Título de la presentación con máximo dos renglones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41DC34-D44E-D70A-967E-FB58DF05A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384" y="5379024"/>
            <a:ext cx="468000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Subtítulo de la presentación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C13F768-DAA9-DD6E-8D41-057EAEB65E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84" y="5819194"/>
            <a:ext cx="4680000" cy="343235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58532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i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302FBDF9-6D2E-2B09-7146-E59835149B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302FBDF9-6D2E-2B09-7146-E59835149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103E648-9877-E658-2D79-29265004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1710" y="4388423"/>
            <a:ext cx="2664000" cy="286232"/>
          </a:xfrm>
        </p:spPr>
        <p:txBody>
          <a:bodyPr wrap="square">
            <a:spAutoFit/>
          </a:bodyPr>
          <a:lstStyle>
            <a:lvl1pPr marL="0" indent="0" rtl="0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 noProof="0"/>
              <a:t>Nuestros Socios Estratégicos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0A6DA7E-9248-559D-D55A-4D657C1FF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8239" y="3073506"/>
            <a:ext cx="1856653" cy="313932"/>
          </a:xfrm>
        </p:spPr>
        <p:txBody>
          <a:bodyPr wrap="square">
            <a:spAutoFit/>
          </a:bodyPr>
          <a:lstStyle>
            <a:lvl1pPr marL="0" indent="0" rtl="0"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noProof="0"/>
              <a:t>300 + Empleados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F4D6CF7-2F9C-9060-EBEC-687D5FAA3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1711" y="1404031"/>
            <a:ext cx="2163917" cy="341632"/>
          </a:xfrm>
        </p:spPr>
        <p:txBody>
          <a:bodyPr wrap="square">
            <a:spAutoFit/>
          </a:bodyPr>
          <a:lstStyle>
            <a:lvl1pPr marL="0" indent="0" rtl="0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 noProof="0"/>
              <a:t>SOMOS STRATIS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1709" y="1958219"/>
            <a:ext cx="4752000" cy="1883785"/>
          </a:xfrm>
        </p:spPr>
        <p:txBody>
          <a:bodyPr wrap="square">
            <a:spAutoFit/>
          </a:bodyPr>
          <a:lstStyle>
            <a:lvl1pPr marL="0" indent="0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US" noProof="0"/>
              <a:t>Stratis es una firma de consultoría de negocio y transformación digital con más de 20 años de experiencia en el diseño, evolución e implementación de proyectos de procesos y tecnología en las industrias de pagos, servicios financieros y seguros. Con sede corporativa en Weston (Florida), tenemos subsidiarias en CDMX, Chicago, Santiago de Chile, Guayaquil y Sao Paulo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635583-01A4-43B4-A96E-C02A6E9A28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 rtl="0">
              <a:defRPr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574099"/>
            <a:ext cx="11217866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Slide Number Placeholder 16">
            <a:extLst>
              <a:ext uri="{FF2B5EF4-FFF2-40B4-BE49-F238E27FC236}">
                <a16:creationId xmlns:a16="http://schemas.microsoft.com/office/drawing/2014/main" id="{0CA4F988-23D8-7156-9121-273938C952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97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139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6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2082207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22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0000" y="218390"/>
            <a:ext cx="3312000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34622077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67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618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535245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5170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008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15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4603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4915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274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7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2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657" y="1630662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2033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37271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48C6E0-D800-483B-1F47-6C1BFA826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6384" y="4433310"/>
            <a:ext cx="4680000" cy="75713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Título de la presentación con máximo dos renglones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41DC34-D44E-D70A-967E-FB58DF05A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384" y="5379024"/>
            <a:ext cx="468000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Subtítulo de la presentación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C13F768-DAA9-DD6E-8D41-057EAEB65E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84" y="5819194"/>
            <a:ext cx="468000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104512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7083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103E648-9877-E658-2D79-29265004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1710" y="4388423"/>
            <a:ext cx="2664000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Nuestros Socios Estratégicos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0A6DA7E-9248-559D-D55A-4D657C1FF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8239" y="3073506"/>
            <a:ext cx="1856653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300 + Empleados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F4D6CF7-2F9C-9060-EBEC-687D5FAA3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1709" y="1404030"/>
            <a:ext cx="2268000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SOMOS STRATIS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1709" y="1958219"/>
            <a:ext cx="4752000" cy="18837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Stratis es una firma de consultoría de negocio y transformación digital con más de 20 años de experiencia en el diseño, evolución e implementación de proyectos de procesos y tecnología en las industrias de pagos, servicios financieros y seguros. Con sede corporativa en Weston (Florida), tenemos subsidiarias en CDMX, Chicago, Santiago de Chile, Guayaquil y Sao Paulo</a:t>
            </a:r>
            <a:endParaRPr lang="es-419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635583-01A4-43B4-A96E-C02A6E9A28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79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ios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E299531-2CDA-9307-1AA4-A4879FEDD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180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Definir y ejecutar tu estrategia de innovación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2C9BC41-C08F-7D9A-8315-90F10C0FD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86743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Experimentar nuevas ideas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2EF54D7-2240-1749-45E2-D68C0C0517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6379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Optimizar tu operación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50A313F-6017-1899-7F2A-60E66C0124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61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Explotar el poder de tus datos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E330614-E420-B5A7-5A7C-3790A9A951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5018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Construir soluciones tecnológicas</a:t>
            </a:r>
            <a:endParaRPr lang="es-419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F270D4-AE2C-56ED-FE7A-3279404A5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729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Servicios especializados temporales</a:t>
            </a:r>
            <a:endParaRPr lang="es-419" noProof="0"/>
          </a:p>
        </p:txBody>
      </p:sp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85EB23D-116F-E24C-62D5-73C482DD0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5925" y="780576"/>
            <a:ext cx="4080150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¿CÓMO PODEMOS AYUDARTE?</a:t>
            </a:r>
          </a:p>
        </p:txBody>
      </p:sp>
    </p:spTree>
    <p:extLst>
      <p:ext uri="{BB962C8B-B14F-4D97-AF65-F5344CB8AC3E}">
        <p14:creationId xmlns:p14="http://schemas.microsoft.com/office/powerpoint/2010/main" val="20011999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ios Digitale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946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8E8794B-2294-90DF-AD89-ADE0B0363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183" y="780576"/>
            <a:ext cx="7087218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DIGITAL TRANSFORMATION CAPABILITIES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85E3459-B150-5415-567A-58CC369F2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114" y="1241304"/>
            <a:ext cx="10080000" cy="519886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Stratis puede ayudar a Cliente en el camino a la Transformación Digital, ya sea en la definición y diseño de la estrategia o directamente en su despliegue y ejecución a través de nuestros servicios especializados.</a:t>
            </a:r>
            <a:endParaRPr lang="es-419" noProof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652F4C6-7F1E-41A7-A862-491DF1C8B6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6735" y="3643689"/>
            <a:ext cx="2088000" cy="324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 err="1"/>
              <a:t>Managed</a:t>
            </a:r>
            <a:r>
              <a:rPr lang="es-ES" noProof="0"/>
              <a:t> Digital </a:t>
            </a:r>
            <a:r>
              <a:rPr lang="es-ES" noProof="0" err="1"/>
              <a:t>Capabilities</a:t>
            </a:r>
            <a:endParaRPr lang="es-419" noProof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6D67B38-0B49-1D2C-66E5-36427232CA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82998" y="3643689"/>
            <a:ext cx="2088000" cy="324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Staff </a:t>
            </a:r>
            <a:r>
              <a:rPr lang="es-ES" noProof="0" err="1"/>
              <a:t>Augmentation</a:t>
            </a:r>
            <a:endParaRPr lang="es-419" noProof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D577553-61F5-64D2-13EF-66510AC92C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4528" y="4093907"/>
            <a:ext cx="1620949" cy="579133"/>
          </a:xfrm>
        </p:spPr>
        <p:txBody>
          <a:bodyPr wrap="square">
            <a:spAutoFit/>
          </a:bodyPr>
          <a:lstStyle>
            <a:lvl1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Gestión de Desempeño</a:t>
            </a:r>
          </a:p>
          <a:p>
            <a:pPr lvl="0"/>
            <a:r>
              <a:rPr lang="es-ES" noProof="0"/>
              <a:t>Servicio Especializado</a:t>
            </a:r>
          </a:p>
          <a:p>
            <a:pPr lvl="0"/>
            <a:r>
              <a:rPr lang="es-ES" noProof="0"/>
              <a:t>Capacidad Variable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AD75476-2BE7-7C2E-AC16-5F89CCE480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16523" y="4093907"/>
            <a:ext cx="1620949" cy="579133"/>
          </a:xfrm>
        </p:spPr>
        <p:txBody>
          <a:bodyPr wrap="square">
            <a:spAutoFit/>
          </a:bodyPr>
          <a:lstStyle>
            <a:lvl1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Talento asignado directamente al cliente</a:t>
            </a:r>
          </a:p>
          <a:p>
            <a:pPr lvl="0"/>
            <a:r>
              <a:rPr lang="es-ES" noProof="0"/>
              <a:t>Capacidad Fija</a:t>
            </a:r>
            <a:endParaRPr lang="es-419" noProof="0"/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7ACEA16A-327E-C132-1086-2312273FE0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629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CB98C97-19BA-DFEF-E358-2196A04861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3232" y="780576"/>
            <a:ext cx="3312000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 err="1"/>
              <a:t>eSTRATIS</a:t>
            </a:r>
            <a:endParaRPr lang="es-419" noProof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DB9EFE0C-21EA-2AD4-2F3C-3B9D679EF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600" y="4276525"/>
            <a:ext cx="1836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Solicita y encuentra el talento más calificado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93DD153-1692-3C52-E6BE-6350C69DF7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2270" y="4276525"/>
            <a:ext cx="2268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Consulta y descarga el currículum de tus candidatos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4D928-9C6F-732A-1638-328996CE1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780" y="4276526"/>
            <a:ext cx="194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Conoce a los candidatos a través de videos de presentación personal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F0A5AF0C-68DA-E563-5C3D-CA3F3B5B09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2270" y="5810555"/>
            <a:ext cx="2268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Ve la información profesional y académica de tu talento asignado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3D91E33-15CF-E704-6F1C-5B70C0BE6A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600" y="5810554"/>
            <a:ext cx="1836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Programa entrevistas presenciales y remotas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CB83FC54-1498-5DF5-5CBF-A4F5450AA6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780" y="5810554"/>
            <a:ext cx="194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Evalúa el desempeño de tu talento</a:t>
            </a:r>
            <a:endParaRPr lang="es-419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FC214F-2CCB-E2B4-2F43-262E707246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3232" y="1163042"/>
            <a:ext cx="4752000" cy="963084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Te presentamos </a:t>
            </a:r>
            <a:r>
              <a:rPr lang="es-ES" noProof="0" err="1"/>
              <a:t>eStratis</a:t>
            </a:r>
            <a:r>
              <a:rPr lang="es-ES" noProof="0"/>
              <a:t>; la aplicación ideal para optimizar el proceso de integración y gestión de Servicios Especializados. Hemos creado un producto 100% práctico e intuitivo en el que encontrarás grandes beneficios cómo: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2136617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7E6C764-0BB0-3847-0A5E-661A1A227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3232" y="780576"/>
            <a:ext cx="3312000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 err="1"/>
              <a:t>eSTRATIS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423FEB3A-3DD8-210C-FFAA-127EE3A889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3232" y="1163043"/>
            <a:ext cx="5784423" cy="7414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Nuestra aplicación móvil permite a nuestros clientes a agilizar el proceso de la Metodología de Servicio </a:t>
            </a:r>
            <a:r>
              <a:rPr lang="es-ES" noProof="0" err="1"/>
              <a:t>Tech</a:t>
            </a:r>
            <a:r>
              <a:rPr lang="es-ES" noProof="0"/>
              <a:t> </a:t>
            </a:r>
            <a:r>
              <a:rPr lang="es-ES" noProof="0" err="1"/>
              <a:t>Talent</a:t>
            </a:r>
            <a:r>
              <a:rPr lang="es-ES" noProof="0"/>
              <a:t> </a:t>
            </a:r>
            <a:r>
              <a:rPr lang="es-ES" noProof="0" err="1"/>
              <a:t>Staffing</a:t>
            </a:r>
            <a:r>
              <a:rPr lang="es-ES" noProof="0"/>
              <a:t> de manera flexible a través de la entrega digital de los perfiles requeridos para su proyecto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5D4C7A4B-3E9D-DC54-31E3-C58A94824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720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Solicitud de Talento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F15D5CD-F6FA-D209-9855-ADD9CD0CF8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4369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Adquisición de Talento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A5AD37F-0300-1590-7CA6-8947B03B5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8873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Perfil e Información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2F76C21E-2052-9CB5-25F4-B5AF20CCE6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2595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Retroalimentación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33403266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Talent Staff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4B469012-EE08-3DFC-AFCF-212553B6EA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8F81A8EF-0160-B8B5-E536-831F59026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183" y="780576"/>
            <a:ext cx="7087218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METODOLOGÍA DE SERVICIO TECH TALENT STAFFING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7AFF5E-F1D1-68FB-7C7F-6D0A8F6B27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271" y="3182019"/>
            <a:ext cx="2888820" cy="633250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Análisis e identificación del perfil de acuerdo con habilidades y experiencia requerido para el proyecto.</a:t>
            </a:r>
            <a:endParaRPr lang="es-419" noProof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4FE692F-F6A2-7AE3-0C81-0DF8C4E07E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163" y="5373438"/>
            <a:ext cx="2888820" cy="633250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Programa de prevención y atención de posibles riesgos y áreas de mejora en el servicio.</a:t>
            </a:r>
            <a:endParaRPr lang="es-419" noProof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516F507-FD8F-E248-ECED-A887210C65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7162" y="3295997"/>
            <a:ext cx="2348493" cy="448584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Presentación ágil de candidatos alineados al requerimiento.</a:t>
            </a:r>
            <a:endParaRPr lang="es-419" noProof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802B8B-1E6D-2946-7C89-2B5EA5DD87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691" y="5465771"/>
            <a:ext cx="1801092" cy="448584"/>
          </a:xfrm>
        </p:spPr>
        <p:txBody>
          <a:bodyPr wrap="square">
            <a:spAutoFit/>
          </a:bodyPr>
          <a:lstStyle>
            <a:lvl1pPr marL="0" indent="0" algn="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Seguimiento continuo al performance del servicio.</a:t>
            </a:r>
            <a:endParaRPr lang="es-419" noProof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6D3032F-E794-1114-8303-7C543E4FFE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55647" y="2441224"/>
            <a:ext cx="1836000" cy="484235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s-419" sz="1100" b="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noProof="0"/>
              <a:t>Análisis de solicitud de talento</a:t>
            </a:r>
            <a:endParaRPr lang="es-419" noProof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F14B2F6-9694-CA82-ECFC-2FAD50D6BD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55647" y="4637167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 err="1"/>
              <a:t>Check</a:t>
            </a:r>
            <a:r>
              <a:rPr lang="es-ES" noProof="0"/>
              <a:t> Up de talento</a:t>
            </a:r>
            <a:endParaRPr lang="es-419" noProof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F390B8D-E4A2-78BF-1662-520BD887B2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0353" y="2586694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Búsqueda y selección de talento</a:t>
            </a:r>
            <a:endParaRPr lang="es-419" noProof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063199F-B39E-4C59-0EF9-363610CCCB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0355" y="4786957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Gestión del servicio</a:t>
            </a:r>
            <a:endParaRPr lang="es-419" noProof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9DA0EA7-2CD0-EC3E-7ADC-59AA4BBDF9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114" y="1241305"/>
            <a:ext cx="10080000" cy="7414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La metodología Stratis tiene como objetivo colaborar de manera ágil en los proyectos de nuestros clientes mediante la asignación del Talento Especializado que se requiera, desde su búsqueda y selección, acompañamiento durante los proyectos asignados, cumplimiento de métricas y seguimiento al desempeño del servicio.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1746411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os Clien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AC682FF-1708-6DED-D83C-419C059A6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NUESTROS CLIENTES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429D5A0-DC63-247D-C1D5-D84F3C6DC6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4000" y="1922314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Banca y Medios de Pago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0C621C2-F43B-DA1C-0EC0-654A63645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4000" y="332052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Aseguradoras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174DEDA-94F5-5E84-DB84-0773F138A3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91211" y="475100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Otras Industrias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C62F473E-7819-053F-9096-E5E352951F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49A8AF0-7C71-0308-CCD9-D9041CBBE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8848" y="475100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 err="1"/>
              <a:t>Start</a:t>
            </a:r>
            <a:r>
              <a:rPr lang="es-419" noProof="0"/>
              <a:t>-Up / Digital</a:t>
            </a:r>
          </a:p>
        </p:txBody>
      </p:sp>
    </p:spTree>
    <p:extLst>
      <p:ext uri="{BB962C8B-B14F-4D97-AF65-F5344CB8AC3E}">
        <p14:creationId xmlns:p14="http://schemas.microsoft.com/office/powerpoint/2010/main" val="26132008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207248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220650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3245196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22D59B4B-E35D-D4C7-0BF4-F55A5A3B7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13034114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27613F65-E9C5-D57F-8470-E6324C36B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26902026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41207125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8446853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657" y="1630662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33035417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24441AA-7693-6AD3-82D8-7439C63A4F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5657" y="1186017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40844600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574099"/>
            <a:ext cx="11217866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Slide Number Placeholder 16">
            <a:extLst>
              <a:ext uri="{FF2B5EF4-FFF2-40B4-BE49-F238E27FC236}">
                <a16:creationId xmlns:a16="http://schemas.microsoft.com/office/drawing/2014/main" id="{0CA4F988-23D8-7156-9121-273938C952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789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163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697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303941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4055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1757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113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74680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78344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24101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5809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320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157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574099"/>
            <a:ext cx="11217866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Slide Number Placeholder 16">
            <a:extLst>
              <a:ext uri="{FF2B5EF4-FFF2-40B4-BE49-F238E27FC236}">
                <a16:creationId xmlns:a16="http://schemas.microsoft.com/office/drawing/2014/main" id="{0CA4F988-23D8-7156-9121-273938C952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92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166970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48C6E0-D800-483B-1F47-6C1BFA826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6384" y="4433310"/>
            <a:ext cx="4680000" cy="757130"/>
          </a:xfr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Título de la presentación con máximo dos renglones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41DC34-D44E-D70A-967E-FB58DF05A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6384" y="5379024"/>
            <a:ext cx="468000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Subtítulo de la presentación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C13F768-DAA9-DD6E-8D41-057EAEB65E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6384" y="5819194"/>
            <a:ext cx="4680000" cy="341632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Fecha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023737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3421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i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A103E648-9877-E658-2D79-29265004A8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71710" y="4388423"/>
            <a:ext cx="2664000" cy="286232"/>
          </a:xfrm>
        </p:spPr>
        <p:txBody>
          <a:bodyPr wrap="square">
            <a:spAutoFit/>
          </a:bodyPr>
          <a:lstStyle>
            <a:lvl1pPr marL="0" indent="0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Nuestros Socios Estratégicos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70A6DA7E-9248-559D-D55A-4D657C1FF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78239" y="3073506"/>
            <a:ext cx="1856653" cy="313932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419" noProof="0"/>
              <a:t>300 + Empleados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F4D6CF7-2F9C-9060-EBEC-687D5FAA34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71709" y="1404030"/>
            <a:ext cx="2268000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SOMOS STRATIS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71709" y="1958219"/>
            <a:ext cx="4752000" cy="18837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Stratis es una firma de consultoría de negocio y transformación digital con más de 20 años de experiencia en el diseño, evolución e implementación de proyectos de procesos y tecnología en las industrias de pagos, servicios financieros y seguros. Con sede corporativa en Weston (Florida), tenemos subsidiarias en CDMX, Chicago, Santiago de Chile, Guayaquil y Sao Paulo</a:t>
            </a:r>
            <a:endParaRPr lang="es-419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D635583-01A4-43B4-A96E-C02A6E9A28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941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ios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1E299531-2CDA-9307-1AA4-A4879FEDD2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180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Definir y ejecutar tu estrategia de innovación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2C9BC41-C08F-7D9A-8315-90F10C0FD5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86743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Experimentar nuevas ideas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2EF54D7-2240-1749-45E2-D68C0C0517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6379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Optimizar tu operación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50A313F-6017-1899-7F2A-60E66C0124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61" y="2620907"/>
            <a:ext cx="140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Explotar el poder de tus datos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E330614-E420-B5A7-5A7C-3790A9A951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5018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Construir soluciones tecnológicas</a:t>
            </a:r>
            <a:endParaRPr lang="es-419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F270D4-AE2C-56ED-FE7A-3279404A5F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31729" y="2620908"/>
            <a:ext cx="140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Servicios especializados temporales</a:t>
            </a:r>
            <a:endParaRPr lang="es-419" noProof="0"/>
          </a:p>
        </p:txBody>
      </p:sp>
      <p:sp>
        <p:nvSpPr>
          <p:cNvPr id="15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085EB23D-116F-E24C-62D5-73C482DD0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5925" y="780576"/>
            <a:ext cx="4080150" cy="369332"/>
          </a:xfrm>
        </p:spPr>
        <p:txBody>
          <a:bodyPr wrap="square">
            <a:spAutoFit/>
          </a:bodyPr>
          <a:lstStyle>
            <a:lvl1pPr marL="0" indent="0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¿CÓMO PODEMOS AYUDARTE?</a:t>
            </a:r>
          </a:p>
        </p:txBody>
      </p:sp>
    </p:spTree>
    <p:extLst>
      <p:ext uri="{BB962C8B-B14F-4D97-AF65-F5344CB8AC3E}">
        <p14:creationId xmlns:p14="http://schemas.microsoft.com/office/powerpoint/2010/main" val="25223527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ios Digitale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946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D8E8794B-2294-90DF-AD89-ADE0B0363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183" y="780576"/>
            <a:ext cx="7087218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DIGITAL TRANSFORMATION CAPABILITIES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85E3459-B150-5415-567A-58CC369F2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114" y="1241304"/>
            <a:ext cx="10080000" cy="519886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Stratis puede ayudar a Cliente en el camino a la Transformación Digital, ya sea en la definición y diseño de la estrategia o directamente en su despliegue y ejecución a través de nuestros servicios especializados.</a:t>
            </a:r>
            <a:endParaRPr lang="es-419" noProof="0"/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652F4C6-7F1E-41A7-A862-491DF1C8B6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16735" y="3643689"/>
            <a:ext cx="2088000" cy="324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 err="1"/>
              <a:t>Managed</a:t>
            </a:r>
            <a:r>
              <a:rPr lang="es-ES" noProof="0"/>
              <a:t> Digital </a:t>
            </a:r>
            <a:r>
              <a:rPr lang="es-ES" noProof="0" err="1"/>
              <a:t>Capabilities</a:t>
            </a:r>
            <a:endParaRPr lang="es-419" noProof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6D67B38-0B49-1D2C-66E5-36427232CA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82998" y="3643689"/>
            <a:ext cx="2088000" cy="324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Staff </a:t>
            </a:r>
            <a:r>
              <a:rPr lang="es-ES" noProof="0" err="1"/>
              <a:t>Augmentation</a:t>
            </a:r>
            <a:endParaRPr lang="es-419" noProof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3D577553-61F5-64D2-13EF-66510AC92C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4528" y="4093907"/>
            <a:ext cx="1620949" cy="579133"/>
          </a:xfrm>
        </p:spPr>
        <p:txBody>
          <a:bodyPr wrap="square">
            <a:spAutoFit/>
          </a:bodyPr>
          <a:lstStyle>
            <a:lvl1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Gestión de Desempeño</a:t>
            </a:r>
          </a:p>
          <a:p>
            <a:pPr lvl="0"/>
            <a:r>
              <a:rPr lang="es-ES" noProof="0"/>
              <a:t>Servicio Especializado</a:t>
            </a:r>
          </a:p>
          <a:p>
            <a:pPr lvl="0"/>
            <a:r>
              <a:rPr lang="es-ES" noProof="0"/>
              <a:t>Capacidad Variable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AD75476-2BE7-7C2E-AC16-5F89CCE480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16523" y="4093907"/>
            <a:ext cx="1620949" cy="579133"/>
          </a:xfrm>
        </p:spPr>
        <p:txBody>
          <a:bodyPr wrap="square">
            <a:spAutoFit/>
          </a:bodyPr>
          <a:lstStyle>
            <a:lvl1pPr marL="171450" indent="-1714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900" b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Talento asignado directamente al cliente</a:t>
            </a:r>
          </a:p>
          <a:p>
            <a:pPr lvl="0"/>
            <a:r>
              <a:rPr lang="es-ES" noProof="0"/>
              <a:t>Capacidad Fija</a:t>
            </a:r>
            <a:endParaRPr lang="es-419" noProof="0"/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7ACEA16A-327E-C132-1086-2312273FE0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11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i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CB98C97-19BA-DFEF-E358-2196A04861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3232" y="780576"/>
            <a:ext cx="3312000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 err="1"/>
              <a:t>eSTRATIS</a:t>
            </a:r>
            <a:endParaRPr lang="es-419" noProof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DB9EFE0C-21EA-2AD4-2F3C-3B9D679EF2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5600" y="4276525"/>
            <a:ext cx="1836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Solicita y encuentra el talento más calificado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93DD153-1692-3C52-E6BE-6350C69DF7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22270" y="4276525"/>
            <a:ext cx="2268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Consulta y descarga el currículum de tus candidatos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4D928-9C6F-732A-1638-328996CE1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4780" y="4276526"/>
            <a:ext cx="1944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Conoce a los candidatos a través de videos de presentación personal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F0A5AF0C-68DA-E563-5C3D-CA3F3B5B09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2270" y="5810555"/>
            <a:ext cx="2268000" cy="74148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Ve la información profesional y académica de tu talento asignado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3D91E33-15CF-E704-6F1C-5B70C0BE6A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600" y="5810554"/>
            <a:ext cx="1836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Programa entrevistas presenciales y remotas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CB83FC54-1498-5DF5-5CBF-A4F5450AA6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34780" y="5810554"/>
            <a:ext cx="1944000" cy="519886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Evalúa el desempeño de tu talento</a:t>
            </a:r>
            <a:endParaRPr lang="es-419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FC214F-2CCB-E2B4-2F43-262E707246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3232" y="1163042"/>
            <a:ext cx="4752000" cy="963084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Te presentamos </a:t>
            </a:r>
            <a:r>
              <a:rPr lang="es-ES" noProof="0" err="1"/>
              <a:t>eStratis</a:t>
            </a:r>
            <a:r>
              <a:rPr lang="es-ES" noProof="0"/>
              <a:t>; la aplicación ideal para optimizar el proceso de integración y gestión de Servicios Especializados. Hemos creado un producto 100% práctico e intuitivo en el que encontrarás grandes beneficios cómo: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17880189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i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B7E6C764-0BB0-3847-0A5E-661A1A227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73232" y="780576"/>
            <a:ext cx="3312000" cy="341632"/>
          </a:xfrm>
        </p:spPr>
        <p:txBody>
          <a:bodyPr wrap="square">
            <a:spAutoFit/>
          </a:bodyPr>
          <a:lstStyle>
            <a:lvl1pPr marL="0" indent="0" algn="l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 err="1"/>
              <a:t>eSTRATIS</a:t>
            </a:r>
            <a:endParaRPr lang="es-419" noProof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423FEB3A-3DD8-210C-FFAA-127EE3A889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73232" y="1163043"/>
            <a:ext cx="5784423" cy="7414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Nuestra aplicación móvil permite a nuestros clientes a agilizar el proceso de la Metodología de Servicio </a:t>
            </a:r>
            <a:r>
              <a:rPr lang="es-ES" noProof="0" err="1"/>
              <a:t>Tech</a:t>
            </a:r>
            <a:r>
              <a:rPr lang="es-ES" noProof="0"/>
              <a:t> </a:t>
            </a:r>
            <a:r>
              <a:rPr lang="es-ES" noProof="0" err="1"/>
              <a:t>Talent</a:t>
            </a:r>
            <a:r>
              <a:rPr lang="es-ES" noProof="0"/>
              <a:t> </a:t>
            </a:r>
            <a:r>
              <a:rPr lang="es-ES" noProof="0" err="1"/>
              <a:t>Staffing</a:t>
            </a:r>
            <a:r>
              <a:rPr lang="es-ES" noProof="0"/>
              <a:t> de manera flexible a través de la entrega digital de los perfiles requeridos para su proyecto</a:t>
            </a:r>
            <a:endParaRPr lang="es-419" noProof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5D4C7A4B-3E9D-DC54-31E3-C58A94824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3720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Solicitud de Talento</a:t>
            </a:r>
            <a:endParaRPr lang="es-419" noProof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F15D5CD-F6FA-D209-9855-ADD9CD0CF8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4369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Adquisición de Talento</a:t>
            </a:r>
            <a:endParaRPr lang="es-419" noProof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8A5AD37F-0300-1590-7CA6-8947B03B50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18873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Perfil e Información</a:t>
            </a:r>
            <a:endParaRPr lang="es-419" noProof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2F76C21E-2052-9CB5-25F4-B5AF20CCE6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2595" y="2586268"/>
            <a:ext cx="1836000" cy="298287"/>
          </a:xfr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Retroalimentación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27172350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Talent Staff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4B469012-EE08-3DFC-AFCF-212553B6EA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8F81A8EF-0160-B8B5-E536-831F59026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4183" y="780576"/>
            <a:ext cx="7087218" cy="369332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METODOLOGÍA DE SERVICIO TECH TALENT STAFFING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7AFF5E-F1D1-68FB-7C7F-6D0A8F6B27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271" y="3182019"/>
            <a:ext cx="2888820" cy="633250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Análisis e identificación del perfil de acuerdo con habilidades y experiencia requerido para el proyecto.</a:t>
            </a:r>
            <a:endParaRPr lang="es-419" noProof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04FE692F-F6A2-7AE3-0C81-0DF8C4E07E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8163" y="5373438"/>
            <a:ext cx="2888820" cy="633250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Programa de prevención y atención de posibles riesgos y áreas de mejora en el servicio.</a:t>
            </a:r>
            <a:endParaRPr lang="es-419" noProof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516F507-FD8F-E248-ECED-A887210C65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57162" y="3295997"/>
            <a:ext cx="2348493" cy="448584"/>
          </a:xfr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Presentación ágil de candidatos alineados al requerimiento.</a:t>
            </a:r>
            <a:endParaRPr lang="es-419" noProof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7E802B8B-1E6D-2946-7C89-2B5EA5DD87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691" y="5465771"/>
            <a:ext cx="1801092" cy="448584"/>
          </a:xfrm>
        </p:spPr>
        <p:txBody>
          <a:bodyPr wrap="square">
            <a:spAutoFit/>
          </a:bodyPr>
          <a:lstStyle>
            <a:lvl1pPr marL="0" indent="0" algn="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000" b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Seguimiento continuo al performance del servicio.</a:t>
            </a:r>
            <a:endParaRPr lang="es-419" noProof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6D3032F-E794-1114-8303-7C543E4FFE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55647" y="2441224"/>
            <a:ext cx="1836000" cy="484235"/>
          </a:xfrm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s-419" sz="1100" b="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noProof="0"/>
              <a:t>Análisis de solicitud de talento</a:t>
            </a:r>
            <a:endParaRPr lang="es-419" noProof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F14B2F6-9694-CA82-ECFC-2FAD50D6BD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55647" y="4637167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 err="1"/>
              <a:t>Check</a:t>
            </a:r>
            <a:r>
              <a:rPr lang="es-ES" noProof="0"/>
              <a:t> Up de talento</a:t>
            </a:r>
            <a:endParaRPr lang="es-419" noProof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F390B8D-E4A2-78BF-1662-520BD887B2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0353" y="2586694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Búsqueda y selección de talento</a:t>
            </a:r>
            <a:endParaRPr lang="es-419" noProof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4063199F-B39E-4C59-0EF9-363610CCCB5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0355" y="4786957"/>
            <a:ext cx="1836000" cy="48600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1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noProof="0"/>
              <a:t>Gestión del servicio</a:t>
            </a:r>
            <a:endParaRPr lang="es-419" noProof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9DA0EA7-2CD0-EC3E-7ADC-59AA4BBDF9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114" y="1241305"/>
            <a:ext cx="10080000" cy="741485"/>
          </a:xfr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1200" b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ES" noProof="0"/>
              <a:t>La metodología Stratis tiene como objetivo colaborar de manera ágil en los proyectos de nuestros clientes mediante la asignación del Talento Especializado que se requiera, desde su búsqueda y selección, acompañamiento durante los proyectos asignados, cumplimiento de métricas y seguimiento al desempeño del servicio.</a:t>
            </a:r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2072642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os Client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AC682FF-1708-6DED-D83C-419C059A6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NUESTROS CLIENTES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429D5A0-DC63-247D-C1D5-D84F3C6DC6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4000" y="1922314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Banca y Medios de Pago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B0C621C2-F43B-DA1C-0EC0-654A63645E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4000" y="332052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Aseguradoras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174DEDA-94F5-5E84-DB84-0773F138A3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91211" y="475100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/>
              <a:t>Otras Industrias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C62F473E-7819-053F-9096-E5E352951F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849A8AF0-7C71-0308-CCD9-D9041CBBE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8848" y="4751000"/>
            <a:ext cx="2664000" cy="2862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419" noProof="0" err="1"/>
              <a:t>Start</a:t>
            </a:r>
            <a:r>
              <a:rPr lang="es-419" noProof="0"/>
              <a:t>-Up / Digital</a:t>
            </a:r>
          </a:p>
        </p:txBody>
      </p:sp>
    </p:spTree>
    <p:extLst>
      <p:ext uri="{BB962C8B-B14F-4D97-AF65-F5344CB8AC3E}">
        <p14:creationId xmlns:p14="http://schemas.microsoft.com/office/powerpoint/2010/main" val="31692589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423028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1140562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6104955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22D59B4B-E35D-D4C7-0BF4-F55A5A3B7A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35177698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27613F65-E9C5-D57F-8470-E6324C36B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69332"/>
          </a:xfrm>
        </p:spPr>
        <p:txBody>
          <a:bodyPr wrap="square">
            <a:spAutoFit/>
          </a:bodyPr>
          <a:lstStyle>
            <a:lvl1pPr marL="0" indent="0" algn="ctr">
              <a:buNone/>
              <a:defRPr sz="20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25443381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1111923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ac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62AD9DFD-2585-DB7B-E918-45FC2ED808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7163" y="780576"/>
            <a:ext cx="3312000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gradFill>
                  <a:gsLst>
                    <a:gs pos="0">
                      <a:schemeClr val="accent2"/>
                    </a:gs>
                    <a:gs pos="85000">
                      <a:schemeClr val="accent6"/>
                    </a:gs>
                  </a:gsLst>
                  <a:lin ang="0" scaled="1"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s-419" noProof="0"/>
              <a:t>NUESTRO EQUIPO</a:t>
            </a:r>
          </a:p>
        </p:txBody>
      </p:sp>
    </p:spTree>
    <p:extLst>
      <p:ext uri="{BB962C8B-B14F-4D97-AF65-F5344CB8AC3E}">
        <p14:creationId xmlns:p14="http://schemas.microsoft.com/office/powerpoint/2010/main" val="24798383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657" y="1630662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3199612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657" y="1630662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33314116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8" y="479745"/>
            <a:ext cx="11320907" cy="3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599" lvl="0" indent="-228599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3" y="6356351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24441AA-7693-6AD3-82D8-7439C63A4F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5657" y="1186017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89039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318114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9912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oleObject" Target="../embeddings/oleObject4.bin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tags" Target="../tags/tag4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oleObject" Target="../embeddings/oleObject10.bin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tags" Target="../tags/tag10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9C06B05-E150-08C7-2FC0-9EFD74C9F3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3463026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395" imgH="394" progId="TCLayout.ActiveDocument.1">
                  <p:embed/>
                </p:oleObj>
              </mc:Choice>
              <mc:Fallback>
                <p:oleObj name="think-cell Slide" r:id="rId20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C06B05-E150-08C7-2FC0-9EFD74C9F3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06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7FF0A25C-76CB-727E-A62B-DDABB7CD15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31573885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592" imgH="591" progId="TCLayout.ActiveDocument.1">
                  <p:embed/>
                </p:oleObj>
              </mc:Choice>
              <mc:Fallback>
                <p:oleObj name="think-cell Slide" r:id="rId3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FF0A25C-76CB-727E-A62B-DDABB7CD1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9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3" r:id="rId28"/>
    <p:sldLayoutId id="2147483737" r:id="rId29"/>
    <p:sldLayoutId id="214748373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D5EE6-B07D-46D8-B98F-6FBF37506E8E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6521516-A175-7232-1D6B-C77EDD7D29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735712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3" imgW="592" imgH="591" progId="TCLayout.ActiveDocument.1">
                  <p:embed/>
                </p:oleObj>
              </mc:Choice>
              <mc:Fallback>
                <p:oleObj name="think-cell Slide" r:id="rId33" imgW="592" imgH="591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521516-A175-7232-1D6B-C77EDD7D2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44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60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36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svg"/><Relationship Id="rId1" Type="http://schemas.openxmlformats.org/officeDocument/2006/relationships/tags" Target="../tags/tag17.xml"/><Relationship Id="rId6" Type="http://schemas.openxmlformats.org/officeDocument/2006/relationships/image" Target="../media/image1.emf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3.png"/><Relationship Id="rId10" Type="http://schemas.openxmlformats.org/officeDocument/2006/relationships/image" Target="../media/image25.svg"/><Relationship Id="rId19" Type="http://schemas.openxmlformats.org/officeDocument/2006/relationships/image" Target="../media/image34.svg"/><Relationship Id="rId31" Type="http://schemas.openxmlformats.org/officeDocument/2006/relationships/image" Target="../media/image46.sv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svg"/><Relationship Id="rId30" Type="http://schemas.openxmlformats.org/officeDocument/2006/relationships/image" Target="../media/image45.png"/><Relationship Id="rId8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26" Type="http://schemas.openxmlformats.org/officeDocument/2006/relationships/image" Target="../media/image69.svg"/><Relationship Id="rId39" Type="http://schemas.openxmlformats.org/officeDocument/2006/relationships/image" Target="../media/image82.png"/><Relationship Id="rId21" Type="http://schemas.openxmlformats.org/officeDocument/2006/relationships/image" Target="../media/image65.png"/><Relationship Id="rId34" Type="http://schemas.openxmlformats.org/officeDocument/2006/relationships/image" Target="../media/image77.svg"/><Relationship Id="rId42" Type="http://schemas.openxmlformats.org/officeDocument/2006/relationships/image" Target="../media/image85.sv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tags" Target="../tags/tag18.xml"/><Relationship Id="rId6" Type="http://schemas.openxmlformats.org/officeDocument/2006/relationships/image" Target="../media/image50.emf"/><Relationship Id="rId11" Type="http://schemas.openxmlformats.org/officeDocument/2006/relationships/image" Target="../media/image55.png"/><Relationship Id="rId24" Type="http://schemas.openxmlformats.org/officeDocument/2006/relationships/image" Target="../media/image67.svg"/><Relationship Id="rId32" Type="http://schemas.openxmlformats.org/officeDocument/2006/relationships/image" Target="../media/image75.svg"/><Relationship Id="rId37" Type="http://schemas.openxmlformats.org/officeDocument/2006/relationships/image" Target="../media/image80.png"/><Relationship Id="rId40" Type="http://schemas.openxmlformats.org/officeDocument/2006/relationships/image" Target="../media/image83.svg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59.png"/><Relationship Id="rId23" Type="http://schemas.openxmlformats.org/officeDocument/2006/relationships/image" Target="../media/image23.png"/><Relationship Id="rId28" Type="http://schemas.openxmlformats.org/officeDocument/2006/relationships/image" Target="../media/image71.svg"/><Relationship Id="rId36" Type="http://schemas.openxmlformats.org/officeDocument/2006/relationships/image" Target="../media/image79.sv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31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Relationship Id="rId27" Type="http://schemas.openxmlformats.org/officeDocument/2006/relationships/image" Target="../media/image70.png"/><Relationship Id="rId30" Type="http://schemas.openxmlformats.org/officeDocument/2006/relationships/image" Target="../media/image73.svg"/><Relationship Id="rId35" Type="http://schemas.openxmlformats.org/officeDocument/2006/relationships/image" Target="../media/image78.png"/><Relationship Id="rId43" Type="http://schemas.openxmlformats.org/officeDocument/2006/relationships/image" Target="../media/image28.png"/><Relationship Id="rId8" Type="http://schemas.openxmlformats.org/officeDocument/2006/relationships/image" Target="../media/image52.sv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6301BF3-AA22-6D36-1DDD-95E3059B09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4526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301BF3-AA22-6D36-1DDD-95E3059B0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33A56-0F7E-6DF7-DA6E-7F39E8D97C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>
                <a:latin typeface="Open Sans"/>
                <a:ea typeface="Open Sans"/>
                <a:cs typeface="Open Sans"/>
              </a:rPr>
              <a:t>Stratis Services</a:t>
            </a:r>
            <a:endParaRPr lang="es-ES" sz="28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7C96-0974-5072-EBA9-CEBE6929A9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384" y="5135185"/>
            <a:ext cx="4680000" cy="341632"/>
          </a:xfr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>
                <a:latin typeface="Open Sans"/>
                <a:ea typeface="Open Sans"/>
                <a:cs typeface="Open Sans"/>
              </a:rPr>
              <a:t>Rede Token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54185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0" name="think-cell data - do not delete" hidden="1">
            <a:extLst>
              <a:ext uri="{FF2B5EF4-FFF2-40B4-BE49-F238E27FC236}">
                <a16:creationId xmlns:a16="http://schemas.microsoft.com/office/drawing/2014/main" id="{D890B4C0-89DC-6ACD-4428-85333F965D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0063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2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890B4C0-89DC-6ACD-4428-85333F965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165C528-1893-486F-87BD-DBC6DE0668DC}"/>
              </a:ext>
            </a:extLst>
          </p:cNvPr>
          <p:cNvSpPr/>
          <p:nvPr/>
        </p:nvSpPr>
        <p:spPr>
          <a:xfrm>
            <a:off x="6100827" y="1650999"/>
            <a:ext cx="3634502" cy="4705352"/>
          </a:xfrm>
          <a:prstGeom prst="roundRect">
            <a:avLst>
              <a:gd name="adj" fmla="val 10237"/>
            </a:avLst>
          </a:prstGeom>
          <a:solidFill>
            <a:srgbClr val="F2F2F2">
              <a:alpha val="50196"/>
            </a:srgbClr>
          </a:solidFill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5BAC379-C476-90A8-0173-D57486D2D846}"/>
              </a:ext>
            </a:extLst>
          </p:cNvPr>
          <p:cNvSpPr/>
          <p:nvPr/>
        </p:nvSpPr>
        <p:spPr>
          <a:xfrm>
            <a:off x="2236265" y="1650999"/>
            <a:ext cx="3634502" cy="4705351"/>
          </a:xfrm>
          <a:prstGeom prst="roundRect">
            <a:avLst>
              <a:gd name="adj" fmla="val 10237"/>
            </a:avLst>
          </a:prstGeom>
          <a:solidFill>
            <a:srgbClr val="F2F2F2">
              <a:alpha val="50196"/>
            </a:srgbClr>
          </a:solidFill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A0EAEDD-EF35-77CC-FD3B-475A24FD8519}"/>
              </a:ext>
            </a:extLst>
          </p:cNvPr>
          <p:cNvSpPr/>
          <p:nvPr/>
        </p:nvSpPr>
        <p:spPr>
          <a:xfrm>
            <a:off x="8315048" y="1650999"/>
            <a:ext cx="3076968" cy="2758441"/>
          </a:xfrm>
          <a:prstGeom prst="roundRect">
            <a:avLst>
              <a:gd name="adj" fmla="val 10237"/>
            </a:avLst>
          </a:prstGeom>
          <a:solidFill>
            <a:srgbClr val="E3EEF3">
              <a:alpha val="49804"/>
            </a:srgbClr>
          </a:solidFill>
          <a:ln w="19050">
            <a:solidFill>
              <a:srgbClr val="C8DDE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FFBB9-5BB7-79E4-E98B-EA7373212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67" y="469305"/>
            <a:ext cx="11217866" cy="369332"/>
          </a:xfrm>
        </p:spPr>
        <p:txBody>
          <a:bodyPr>
            <a:normAutofit/>
          </a:bodyPr>
          <a:lstStyle/>
          <a:p>
            <a:pPr algn="ctr"/>
            <a:r>
              <a:rPr lang="es-MX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TOKEN SYNCHRONIZATION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695409-77C7-2F17-06B7-19F1B875916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D5EE6-B07D-46D8-B98F-6FBF37506E8E}" type="slidenum"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8367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srgbClr val="FF8367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374" name="Rectangle: Rounded Corners 1373">
            <a:extLst>
              <a:ext uri="{FF2B5EF4-FFF2-40B4-BE49-F238E27FC236}">
                <a16:creationId xmlns:a16="http://schemas.microsoft.com/office/drawing/2014/main" id="{28F29D12-4DA2-FF0D-AD29-2505E4ED782F}"/>
              </a:ext>
            </a:extLst>
          </p:cNvPr>
          <p:cNvSpPr/>
          <p:nvPr/>
        </p:nvSpPr>
        <p:spPr>
          <a:xfrm>
            <a:off x="8748325" y="1295389"/>
            <a:ext cx="2204068" cy="719733"/>
          </a:xfrm>
          <a:prstGeom prst="roundRect">
            <a:avLst>
              <a:gd name="adj" fmla="val 628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11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2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0" name="Rectangle: Rounded Corners 1369">
            <a:extLst>
              <a:ext uri="{FF2B5EF4-FFF2-40B4-BE49-F238E27FC236}">
                <a16:creationId xmlns:a16="http://schemas.microsoft.com/office/drawing/2014/main" id="{135B711C-D622-99E5-B384-D32DF845F7E8}"/>
              </a:ext>
            </a:extLst>
          </p:cNvPr>
          <p:cNvSpPr/>
          <p:nvPr/>
        </p:nvSpPr>
        <p:spPr>
          <a:xfrm>
            <a:off x="4883763" y="1295389"/>
            <a:ext cx="2204068" cy="719733"/>
          </a:xfrm>
          <a:prstGeom prst="roundRect">
            <a:avLst>
              <a:gd name="adj" fmla="val 628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11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2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56" name="Picture 1355" descr="A blue and black logo&#10;&#10;Description automatically generated">
            <a:extLst>
              <a:ext uri="{FF2B5EF4-FFF2-40B4-BE49-F238E27FC236}">
                <a16:creationId xmlns:a16="http://schemas.microsoft.com/office/drawing/2014/main" id="{8E33F9BD-8F58-AB8F-CA45-E4F1727E9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0" y="1529281"/>
            <a:ext cx="1033634" cy="2519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ED1EA99-0874-ED4F-4C81-9B967991476B}"/>
              </a:ext>
            </a:extLst>
          </p:cNvPr>
          <p:cNvGrpSpPr/>
          <p:nvPr/>
        </p:nvGrpSpPr>
        <p:grpSpPr>
          <a:xfrm>
            <a:off x="1019201" y="1295389"/>
            <a:ext cx="2204068" cy="720000"/>
            <a:chOff x="1019201" y="1295389"/>
            <a:chExt cx="2204068" cy="720000"/>
          </a:xfrm>
        </p:grpSpPr>
        <p:sp>
          <p:nvSpPr>
            <p:cNvPr id="1366" name="Rectangle: Rounded Corners 1365">
              <a:extLst>
                <a:ext uri="{FF2B5EF4-FFF2-40B4-BE49-F238E27FC236}">
                  <a16:creationId xmlns:a16="http://schemas.microsoft.com/office/drawing/2014/main" id="{E705C855-67D9-7967-8315-BD53208CCC76}"/>
                </a:ext>
              </a:extLst>
            </p:cNvPr>
            <p:cNvSpPr/>
            <p:nvPr/>
          </p:nvSpPr>
          <p:spPr>
            <a:xfrm>
              <a:off x="1019201" y="1295389"/>
              <a:ext cx="2204068" cy="720000"/>
            </a:xfrm>
            <a:prstGeom prst="roundRect">
              <a:avLst>
                <a:gd name="adj" fmla="val 628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11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2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57A595-D451-B721-C802-03274CA67A06}"/>
                </a:ext>
              </a:extLst>
            </p:cNvPr>
            <p:cNvGrpSpPr/>
            <p:nvPr/>
          </p:nvGrpSpPr>
          <p:grpSpPr>
            <a:xfrm>
              <a:off x="1195530" y="1348085"/>
              <a:ext cx="2027739" cy="614609"/>
              <a:chOff x="1195530" y="1348085"/>
              <a:chExt cx="2027739" cy="614609"/>
            </a:xfrm>
          </p:grpSpPr>
          <p:pic>
            <p:nvPicPr>
              <p:cNvPr id="1026" name="Picture 2" descr="Rede S.A. - Wikipedia">
                <a:extLst>
                  <a:ext uri="{FF2B5EF4-FFF2-40B4-BE49-F238E27FC236}">
                    <a16:creationId xmlns:a16="http://schemas.microsoft.com/office/drawing/2014/main" id="{68D25E3D-E527-2D72-00E4-40F938A933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95530" y="1529415"/>
                <a:ext cx="771269" cy="251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83" name="Group 1382">
                <a:extLst>
                  <a:ext uri="{FF2B5EF4-FFF2-40B4-BE49-F238E27FC236}">
                    <a16:creationId xmlns:a16="http://schemas.microsoft.com/office/drawing/2014/main" id="{C723B60E-CC84-F915-6D23-2356A152B5B5}"/>
                  </a:ext>
                </a:extLst>
              </p:cNvPr>
              <p:cNvGrpSpPr/>
              <p:nvPr/>
            </p:nvGrpSpPr>
            <p:grpSpPr>
              <a:xfrm>
                <a:off x="2143129" y="1348085"/>
                <a:ext cx="1080140" cy="614609"/>
                <a:chOff x="1459749" y="2550799"/>
                <a:chExt cx="1543376" cy="878195"/>
              </a:xfrm>
            </p:grpSpPr>
            <p:sp>
              <p:nvSpPr>
                <p:cNvPr id="1365" name="TextBox 1364">
                  <a:extLst>
                    <a:ext uri="{FF2B5EF4-FFF2-40B4-BE49-F238E27FC236}">
                      <a16:creationId xmlns:a16="http://schemas.microsoft.com/office/drawing/2014/main" id="{E55C4A7A-65C0-1FBF-76CD-94B0D7A58192}"/>
                    </a:ext>
                  </a:extLst>
                </p:cNvPr>
                <p:cNvSpPr txBox="1"/>
                <p:nvPr/>
              </p:nvSpPr>
              <p:spPr>
                <a:xfrm>
                  <a:off x="1459749" y="3055188"/>
                  <a:ext cx="1543376" cy="3738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3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MX" sz="11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F86F35"/>
                      </a:solidFill>
                      <a:effectLst/>
                      <a:uLnTx/>
                      <a:uFillTx/>
                      <a:latin typeface="Open Sans"/>
                      <a:ea typeface="Open Sans"/>
                      <a:cs typeface="Open Sans"/>
                    </a:rPr>
                    <a:t>MERCHANT</a:t>
                  </a:r>
                </a:p>
              </p:txBody>
            </p:sp>
            <p:pic>
              <p:nvPicPr>
                <p:cNvPr id="1380" name="Graphic 1379">
                  <a:extLst>
                    <a:ext uri="{FF2B5EF4-FFF2-40B4-BE49-F238E27FC236}">
                      <a16:creationId xmlns:a16="http://schemas.microsoft.com/office/drawing/2014/main" id="{118DDB62-6E53-531A-4B0D-230E92D0C7D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8741" y="2550799"/>
                  <a:ext cx="585392" cy="585393"/>
                </a:xfrm>
                <a:prstGeom prst="rect">
                  <a:avLst/>
                </a:prstGeom>
              </p:spPr>
            </p:pic>
          </p:grpSp>
          <p:pic>
            <p:nvPicPr>
              <p:cNvPr id="1381" name="Graphic 1380">
                <a:extLst>
                  <a:ext uri="{FF2B5EF4-FFF2-40B4-BE49-F238E27FC236}">
                    <a16:creationId xmlns:a16="http://schemas.microsoft.com/office/drawing/2014/main" id="{2107E546-5036-4EFB-2905-FA305E87576A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14577" y="1548731"/>
                <a:ext cx="213316" cy="213316"/>
              </a:xfrm>
              <a:prstGeom prst="rect">
                <a:avLst/>
              </a:prstGeom>
            </p:spPr>
          </p:pic>
        </p:grpSp>
      </p:grpSp>
      <p:pic>
        <p:nvPicPr>
          <p:cNvPr id="1028" name="Picture 4" descr="Manager of Business Development &amp; Sales (US Remote) - Accertify - Career  Page">
            <a:extLst>
              <a:ext uri="{FF2B5EF4-FFF2-40B4-BE49-F238E27FC236}">
                <a16:creationId xmlns:a16="http://schemas.microsoft.com/office/drawing/2014/main" id="{AE409460-8385-F2A3-B764-A39606BEC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/>
          <a:stretch/>
        </p:blipFill>
        <p:spPr bwMode="auto">
          <a:xfrm>
            <a:off x="9180831" y="1529281"/>
            <a:ext cx="1339056" cy="25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7" name="Isosceles Triangle 1396">
            <a:extLst>
              <a:ext uri="{FF2B5EF4-FFF2-40B4-BE49-F238E27FC236}">
                <a16:creationId xmlns:a16="http://schemas.microsoft.com/office/drawing/2014/main" id="{4BF82774-5CAE-D641-9353-F19A5DD88638}"/>
              </a:ext>
            </a:extLst>
          </p:cNvPr>
          <p:cNvSpPr/>
          <p:nvPr/>
        </p:nvSpPr>
        <p:spPr>
          <a:xfrm rot="5400000">
            <a:off x="7714602" y="1564768"/>
            <a:ext cx="406953" cy="180975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11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2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251C25-80CF-9D49-6DDE-6806C16C6D50}"/>
              </a:ext>
            </a:extLst>
          </p:cNvPr>
          <p:cNvGrpSpPr/>
          <p:nvPr/>
        </p:nvGrpSpPr>
        <p:grpSpPr>
          <a:xfrm>
            <a:off x="3792846" y="1451913"/>
            <a:ext cx="521341" cy="406953"/>
            <a:chOff x="3579932" y="1529759"/>
            <a:chExt cx="521341" cy="406953"/>
          </a:xfrm>
        </p:grpSpPr>
        <p:sp>
          <p:nvSpPr>
            <p:cNvPr id="1398" name="Isosceles Triangle 1397">
              <a:extLst>
                <a:ext uri="{FF2B5EF4-FFF2-40B4-BE49-F238E27FC236}">
                  <a16:creationId xmlns:a16="http://schemas.microsoft.com/office/drawing/2014/main" id="{F2204927-CFDD-F4E0-DB31-38ED2D6FE1A2}"/>
                </a:ext>
              </a:extLst>
            </p:cNvPr>
            <p:cNvSpPr/>
            <p:nvPr/>
          </p:nvSpPr>
          <p:spPr>
            <a:xfrm rot="5400000">
              <a:off x="3807309" y="1642748"/>
              <a:ext cx="406953" cy="180975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11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2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9" name="Isosceles Triangle 1398">
              <a:extLst>
                <a:ext uri="{FF2B5EF4-FFF2-40B4-BE49-F238E27FC236}">
                  <a16:creationId xmlns:a16="http://schemas.microsoft.com/office/drawing/2014/main" id="{2E11C4DD-20DF-D441-FC9A-91BDE7A1D06A}"/>
                </a:ext>
              </a:extLst>
            </p:cNvPr>
            <p:cNvSpPr/>
            <p:nvPr/>
          </p:nvSpPr>
          <p:spPr>
            <a:xfrm rot="16200000" flipH="1">
              <a:off x="3466943" y="1642748"/>
              <a:ext cx="406953" cy="180975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11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2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280315-652C-CA2B-8302-BF61D98BC870}"/>
              </a:ext>
            </a:extLst>
          </p:cNvPr>
          <p:cNvGrpSpPr/>
          <p:nvPr/>
        </p:nvGrpSpPr>
        <p:grpSpPr>
          <a:xfrm>
            <a:off x="8451602" y="3383861"/>
            <a:ext cx="2721197" cy="756001"/>
            <a:chOff x="6095989" y="4813387"/>
            <a:chExt cx="2721197" cy="7560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9FE9A5F-E25D-CF53-A764-58836970D973}"/>
                </a:ext>
              </a:extLst>
            </p:cNvPr>
            <p:cNvSpPr/>
            <p:nvPr/>
          </p:nvSpPr>
          <p:spPr>
            <a:xfrm>
              <a:off x="6514306" y="4849387"/>
              <a:ext cx="2302880" cy="684000"/>
            </a:xfrm>
            <a:prstGeom prst="roundRect">
              <a:avLst/>
            </a:prstGeom>
            <a:solidFill>
              <a:srgbClr val="4580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Updates Token in Database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7686B8E-F053-781B-E629-60F648A6662A}"/>
                </a:ext>
              </a:extLst>
            </p:cNvPr>
            <p:cNvGrpSpPr/>
            <p:nvPr/>
          </p:nvGrpSpPr>
          <p:grpSpPr>
            <a:xfrm>
              <a:off x="6095989" y="4813387"/>
              <a:ext cx="756001" cy="756001"/>
              <a:chOff x="8527924" y="3292132"/>
              <a:chExt cx="756001" cy="756001"/>
            </a:xfrm>
          </p:grpSpPr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B014CB3A-4065-572A-43C6-9F31597BC5DC}"/>
                  </a:ext>
                </a:extLst>
              </p:cNvPr>
              <p:cNvSpPr/>
              <p:nvPr/>
            </p:nvSpPr>
            <p:spPr>
              <a:xfrm>
                <a:off x="8527924" y="3292132"/>
                <a:ext cx="756001" cy="756001"/>
              </a:xfrm>
              <a:prstGeom prst="ellipse">
                <a:avLst/>
              </a:prstGeom>
              <a:solidFill>
                <a:srgbClr val="4F91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391" name="Group 1390">
                <a:extLst>
                  <a:ext uri="{FF2B5EF4-FFF2-40B4-BE49-F238E27FC236}">
                    <a16:creationId xmlns:a16="http://schemas.microsoft.com/office/drawing/2014/main" id="{6951689B-9743-B61D-CD42-AF320431C8DC}"/>
                  </a:ext>
                </a:extLst>
              </p:cNvPr>
              <p:cNvGrpSpPr/>
              <p:nvPr/>
            </p:nvGrpSpPr>
            <p:grpSpPr>
              <a:xfrm>
                <a:off x="8641075" y="3445254"/>
                <a:ext cx="529698" cy="449757"/>
                <a:chOff x="9436882" y="2634190"/>
                <a:chExt cx="889148" cy="754961"/>
              </a:xfrm>
            </p:grpSpPr>
            <p:pic>
              <p:nvPicPr>
                <p:cNvPr id="1387" name="Graphic 1386">
                  <a:extLst>
                    <a:ext uri="{FF2B5EF4-FFF2-40B4-BE49-F238E27FC236}">
                      <a16:creationId xmlns:a16="http://schemas.microsoft.com/office/drawing/2014/main" id="{F03FC31D-6925-025F-03C5-27CBF5F56A9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6882" y="2634190"/>
                  <a:ext cx="889148" cy="754961"/>
                </a:xfrm>
                <a:prstGeom prst="rect">
                  <a:avLst/>
                </a:prstGeom>
              </p:spPr>
            </p:pic>
            <p:grpSp>
              <p:nvGrpSpPr>
                <p:cNvPr id="1390" name="Group 1389">
                  <a:extLst>
                    <a:ext uri="{FF2B5EF4-FFF2-40B4-BE49-F238E27FC236}">
                      <a16:creationId xmlns:a16="http://schemas.microsoft.com/office/drawing/2014/main" id="{95EB6CC0-2BB4-DA98-1E05-210435AA9CE5}"/>
                    </a:ext>
                  </a:extLst>
                </p:cNvPr>
                <p:cNvGrpSpPr/>
                <p:nvPr/>
              </p:nvGrpSpPr>
              <p:grpSpPr>
                <a:xfrm>
                  <a:off x="10005354" y="3082763"/>
                  <a:ext cx="320676" cy="306388"/>
                  <a:chOff x="8035773" y="2924140"/>
                  <a:chExt cx="320676" cy="306388"/>
                </a:xfrm>
              </p:grpSpPr>
              <p:sp>
                <p:nvSpPr>
                  <p:cNvPr id="1389" name="Oval 1388">
                    <a:extLst>
                      <a:ext uri="{FF2B5EF4-FFF2-40B4-BE49-F238E27FC236}">
                        <a16:creationId xmlns:a16="http://schemas.microsoft.com/office/drawing/2014/main" id="{6EE8424E-D96E-1683-CFE8-71602D71EEA6}"/>
                      </a:ext>
                    </a:extLst>
                  </p:cNvPr>
                  <p:cNvSpPr/>
                  <p:nvPr/>
                </p:nvSpPr>
                <p:spPr>
                  <a:xfrm>
                    <a:off x="8035773" y="2924140"/>
                    <a:ext cx="304800" cy="304800"/>
                  </a:xfrm>
                  <a:prstGeom prst="ellipse">
                    <a:avLst/>
                  </a:prstGeom>
                  <a:solidFill>
                    <a:srgbClr val="4F91A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31171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s-MX" sz="1227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388" name="Graphic 1387">
                    <a:extLst>
                      <a:ext uri="{FF2B5EF4-FFF2-40B4-BE49-F238E27FC236}">
                        <a16:creationId xmlns:a16="http://schemas.microsoft.com/office/drawing/2014/main" id="{D0F80E4A-90E8-F2F7-DC3A-93C3B87DA45E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51649" y="2925728"/>
                    <a:ext cx="304800" cy="304800"/>
                  </a:xfrm>
                  <a:prstGeom prst="ellipse">
                    <a:avLst/>
                  </a:prstGeom>
                </p:spPr>
              </p:pic>
            </p:grpSp>
          </p:grp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B2832BA-1347-3ECC-F412-C528A64AAB19}"/>
              </a:ext>
            </a:extLst>
          </p:cNvPr>
          <p:cNvGrpSpPr/>
          <p:nvPr/>
        </p:nvGrpSpPr>
        <p:grpSpPr>
          <a:xfrm>
            <a:off x="2633833" y="5284550"/>
            <a:ext cx="2721197" cy="756000"/>
            <a:chOff x="2633833" y="5081350"/>
            <a:chExt cx="2721197" cy="7560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1C36991-E3C7-1BFD-BCE6-AA4EF0825362}"/>
                </a:ext>
              </a:extLst>
            </p:cNvPr>
            <p:cNvSpPr/>
            <p:nvPr/>
          </p:nvSpPr>
          <p:spPr>
            <a:xfrm>
              <a:off x="3052150" y="5117350"/>
              <a:ext cx="2302880" cy="68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Token Renewal</a:t>
              </a:r>
            </a:p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(Every 15 min)</a:t>
              </a:r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AB264F24-4C49-5394-6D51-36222F3E5037}"/>
                </a:ext>
              </a:extLst>
            </p:cNvPr>
            <p:cNvGrpSpPr/>
            <p:nvPr/>
          </p:nvGrpSpPr>
          <p:grpSpPr>
            <a:xfrm>
              <a:off x="2633833" y="5081350"/>
              <a:ext cx="756000" cy="756000"/>
              <a:chOff x="2383838" y="6047324"/>
              <a:chExt cx="520700" cy="520700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E1B58148-D99B-26A7-82BA-082EAA6749B6}"/>
                  </a:ext>
                </a:extLst>
              </p:cNvPr>
              <p:cNvSpPr/>
              <p:nvPr/>
            </p:nvSpPr>
            <p:spPr>
              <a:xfrm>
                <a:off x="2383838" y="6047324"/>
                <a:ext cx="520700" cy="5207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95" name="Graphic 1394" descr="Arrow circle with solid fill">
                <a:extLst>
                  <a:ext uri="{FF2B5EF4-FFF2-40B4-BE49-F238E27FC236}">
                    <a16:creationId xmlns:a16="http://schemas.microsoft.com/office/drawing/2014/main" id="{140006A1-A054-030D-847B-D1A5EC44C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13198" t="13198" r="13198" b="13198"/>
              <a:stretch/>
            </p:blipFill>
            <p:spPr>
              <a:xfrm>
                <a:off x="2491188" y="6154674"/>
                <a:ext cx="306001" cy="306000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E3FA2E-5148-C4FA-4436-08F45EED1FB1}"/>
              </a:ext>
            </a:extLst>
          </p:cNvPr>
          <p:cNvGrpSpPr/>
          <p:nvPr/>
        </p:nvGrpSpPr>
        <p:grpSpPr>
          <a:xfrm>
            <a:off x="6556920" y="2433517"/>
            <a:ext cx="2722317" cy="756001"/>
            <a:chOff x="6095989" y="2463012"/>
            <a:chExt cx="2722317" cy="75600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BA1CF1-E441-C520-07D5-AF74A9EA3BC3}"/>
                </a:ext>
              </a:extLst>
            </p:cNvPr>
            <p:cNvSpPr/>
            <p:nvPr/>
          </p:nvSpPr>
          <p:spPr>
            <a:xfrm>
              <a:off x="6514306" y="2499012"/>
              <a:ext cx="2304000" cy="68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Token Forwarding</a:t>
              </a:r>
            </a:p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(Every 15 min)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0997683-B331-EED8-0B78-2D141F2C91AE}"/>
                </a:ext>
              </a:extLst>
            </p:cNvPr>
            <p:cNvGrpSpPr/>
            <p:nvPr/>
          </p:nvGrpSpPr>
          <p:grpSpPr>
            <a:xfrm>
              <a:off x="6095989" y="2463012"/>
              <a:ext cx="756000" cy="756001"/>
              <a:chOff x="6095989" y="2463012"/>
              <a:chExt cx="756000" cy="756001"/>
            </a:xfrm>
          </p:grpSpPr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A10E041B-2D81-6FC5-76FD-C140C0A94EAE}"/>
                  </a:ext>
                </a:extLst>
              </p:cNvPr>
              <p:cNvSpPr/>
              <p:nvPr/>
            </p:nvSpPr>
            <p:spPr>
              <a:xfrm>
                <a:off x="6095989" y="2463012"/>
                <a:ext cx="756000" cy="756001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FA6CC14-03EB-B56B-A0DD-86771FE089FE}"/>
                  </a:ext>
                </a:extLst>
              </p:cNvPr>
              <p:cNvGrpSpPr/>
              <p:nvPr/>
            </p:nvGrpSpPr>
            <p:grpSpPr>
              <a:xfrm>
                <a:off x="6235369" y="2609835"/>
                <a:ext cx="502638" cy="462355"/>
                <a:chOff x="5541984" y="3044477"/>
                <a:chExt cx="2538855" cy="2385677"/>
              </a:xfrm>
            </p:grpSpPr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24575BAA-35C2-4384-634C-2F738276E5C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1984" y="3212158"/>
                  <a:ext cx="2217996" cy="2217996"/>
                </a:xfrm>
                <a:prstGeom prst="rect">
                  <a:avLst/>
                </a:prstGeom>
              </p:spPr>
            </p:pic>
            <p:pic>
              <p:nvPicPr>
                <p:cNvPr id="7" name="Graphic 6">
                  <a:extLst>
                    <a:ext uri="{FF2B5EF4-FFF2-40B4-BE49-F238E27FC236}">
                      <a16:creationId xmlns:a16="http://schemas.microsoft.com/office/drawing/2014/main" id="{87CDEFD2-59F5-3315-587A-7D0CD41F901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12936" t="24615" r="49298" b="43234"/>
                <a:stretch/>
              </p:blipFill>
              <p:spPr>
                <a:xfrm rot="20700000">
                  <a:off x="6926691" y="3330101"/>
                  <a:ext cx="590732" cy="502900"/>
                </a:xfrm>
                <a:prstGeom prst="rect">
                  <a:avLst/>
                </a:prstGeom>
              </p:spPr>
            </p:pic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35C75D51-2F43-C5AD-3DD7-045DF3EC27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3786" y="3044477"/>
                  <a:ext cx="977053" cy="9770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968920-F117-E4E7-B95B-70886A490EA7}"/>
              </a:ext>
            </a:extLst>
          </p:cNvPr>
          <p:cNvGrpSpPr/>
          <p:nvPr/>
        </p:nvGrpSpPr>
        <p:grpSpPr>
          <a:xfrm>
            <a:off x="2633833" y="2433517"/>
            <a:ext cx="2721197" cy="756000"/>
            <a:chOff x="2633833" y="2433517"/>
            <a:chExt cx="2721197" cy="7560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5783372-37C3-F26E-03DE-5F0C1531E8C4}"/>
                </a:ext>
              </a:extLst>
            </p:cNvPr>
            <p:cNvGrpSpPr/>
            <p:nvPr/>
          </p:nvGrpSpPr>
          <p:grpSpPr>
            <a:xfrm>
              <a:off x="2633833" y="2433517"/>
              <a:ext cx="2721197" cy="756000"/>
              <a:chOff x="2633833" y="2433517"/>
              <a:chExt cx="2721197" cy="7560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75ADE7F-94F5-0EF0-1D24-B3D3814FC055}"/>
                  </a:ext>
                </a:extLst>
              </p:cNvPr>
              <p:cNvSpPr/>
              <p:nvPr/>
            </p:nvSpPr>
            <p:spPr>
              <a:xfrm>
                <a:off x="3052150" y="2469517"/>
                <a:ext cx="2302880" cy="684000"/>
              </a:xfrm>
              <a:prstGeom prst="roundRect">
                <a:avLst/>
              </a:prstGeom>
              <a:solidFill>
                <a:srgbClr val="2F3C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32000" rtlCol="0" anchor="ctr"/>
              <a:lstStyle/>
              <a:p>
                <a:pPr marL="0" marR="0" lvl="0" indent="0" algn="l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Registration</a:t>
                </a:r>
              </a:p>
            </p:txBody>
          </p:sp>
          <p:grpSp>
            <p:nvGrpSpPr>
              <p:cNvPr id="1407" name="Group 1406">
                <a:extLst>
                  <a:ext uri="{FF2B5EF4-FFF2-40B4-BE49-F238E27FC236}">
                    <a16:creationId xmlns:a16="http://schemas.microsoft.com/office/drawing/2014/main" id="{A5B0D2DE-4279-4C41-01B1-0D6267D26797}"/>
                  </a:ext>
                </a:extLst>
              </p:cNvPr>
              <p:cNvGrpSpPr/>
              <p:nvPr/>
            </p:nvGrpSpPr>
            <p:grpSpPr>
              <a:xfrm>
                <a:off x="2633833" y="2433517"/>
                <a:ext cx="756000" cy="756000"/>
                <a:chOff x="3912515" y="4182792"/>
                <a:chExt cx="520700" cy="520700"/>
              </a:xfrm>
            </p:grpSpPr>
            <p:sp>
              <p:nvSpPr>
                <p:cNvPr id="1405" name="Oval 1404">
                  <a:extLst>
                    <a:ext uri="{FF2B5EF4-FFF2-40B4-BE49-F238E27FC236}">
                      <a16:creationId xmlns:a16="http://schemas.microsoft.com/office/drawing/2014/main" id="{488C26B1-FB68-3610-A5BB-47628EB22CC4}"/>
                    </a:ext>
                  </a:extLst>
                </p:cNvPr>
                <p:cNvSpPr/>
                <p:nvPr/>
              </p:nvSpPr>
              <p:spPr>
                <a:xfrm>
                  <a:off x="3912515" y="4182792"/>
                  <a:ext cx="520700" cy="520700"/>
                </a:xfrm>
                <a:prstGeom prst="ellipse">
                  <a:avLst/>
                </a:prstGeom>
                <a:solidFill>
                  <a:srgbClr val="3F50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117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22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406" name="Graphic 1405">
                  <a:extLst>
                    <a:ext uri="{FF2B5EF4-FFF2-40B4-BE49-F238E27FC236}">
                      <a16:creationId xmlns:a16="http://schemas.microsoft.com/office/drawing/2014/main" id="{F4113E6C-269E-CEFD-4495-85F45E04510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3748" y="4290742"/>
                  <a:ext cx="304800" cy="304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322E974-6E63-D00A-1F1E-A09A8306FCAE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11703" y="2928941"/>
              <a:ext cx="215048" cy="21504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2431FC-C906-E175-631A-1DF5AD158B6C}"/>
              </a:ext>
            </a:extLst>
          </p:cNvPr>
          <p:cNvGrpSpPr/>
          <p:nvPr/>
        </p:nvGrpSpPr>
        <p:grpSpPr>
          <a:xfrm>
            <a:off x="2633833" y="3383861"/>
            <a:ext cx="2721197" cy="756001"/>
            <a:chOff x="2633833" y="3292132"/>
            <a:chExt cx="2721197" cy="75600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13EE7E-0D62-823A-8735-E02B155F1729}"/>
                </a:ext>
              </a:extLst>
            </p:cNvPr>
            <p:cNvSpPr/>
            <p:nvPr/>
          </p:nvSpPr>
          <p:spPr>
            <a:xfrm>
              <a:off x="3052150" y="3328132"/>
              <a:ext cx="2302880" cy="684000"/>
            </a:xfrm>
            <a:prstGeom prst="roundRect">
              <a:avLst/>
            </a:prstGeom>
            <a:solidFill>
              <a:srgbClr val="F757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Obtain/Renew Merchant Consent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A9F422-DADD-B34A-6D15-D2681C70B88F}"/>
                </a:ext>
              </a:extLst>
            </p:cNvPr>
            <p:cNvGrpSpPr/>
            <p:nvPr/>
          </p:nvGrpSpPr>
          <p:grpSpPr>
            <a:xfrm>
              <a:off x="2633833" y="3292132"/>
              <a:ext cx="756001" cy="756001"/>
              <a:chOff x="2633833" y="3292132"/>
              <a:chExt cx="756001" cy="756001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0DE64534-258E-877B-C827-ADD2570BF7AD}"/>
                  </a:ext>
                </a:extLst>
              </p:cNvPr>
              <p:cNvSpPr/>
              <p:nvPr/>
            </p:nvSpPr>
            <p:spPr>
              <a:xfrm>
                <a:off x="2633833" y="3292132"/>
                <a:ext cx="756001" cy="75600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1D6EC361-B90D-F7E0-067E-C28400A96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776895" y="3454132"/>
                <a:ext cx="469876" cy="432000"/>
              </a:xfrm>
              <a:prstGeom prst="rect">
                <a:avLst/>
              </a:prstGeom>
            </p:spPr>
          </p:pic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7EB1B40E-3355-3E1E-40B8-0556575E13CD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11703" y="3787556"/>
              <a:ext cx="215048" cy="21504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0A6FC6D-829C-7B89-B75D-8206AD6B6ECE}"/>
              </a:ext>
            </a:extLst>
          </p:cNvPr>
          <p:cNvGrpSpPr/>
          <p:nvPr/>
        </p:nvGrpSpPr>
        <p:grpSpPr>
          <a:xfrm>
            <a:off x="2633833" y="4334206"/>
            <a:ext cx="2721197" cy="756000"/>
            <a:chOff x="2633833" y="4150741"/>
            <a:chExt cx="2721197" cy="7560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1A23CCF-744B-250A-3635-B0E0EBF2C63B}"/>
                </a:ext>
              </a:extLst>
            </p:cNvPr>
            <p:cNvSpPr/>
            <p:nvPr/>
          </p:nvSpPr>
          <p:spPr>
            <a:xfrm>
              <a:off x="3052150" y="4186741"/>
              <a:ext cx="2302880" cy="684000"/>
            </a:xfrm>
            <a:prstGeom prst="roundRect">
              <a:avLst/>
            </a:prstGeom>
            <a:solidFill>
              <a:srgbClr val="4580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32000" rtlCol="0" anchor="ctr"/>
            <a:lstStyle/>
            <a:p>
              <a:pPr marL="0" marR="0" lvl="0" indent="0" algn="l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Obtain Access Token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C09644-3CA0-BC4D-2ADE-B20FE07E21B4}"/>
                </a:ext>
              </a:extLst>
            </p:cNvPr>
            <p:cNvGrpSpPr/>
            <p:nvPr/>
          </p:nvGrpSpPr>
          <p:grpSpPr>
            <a:xfrm>
              <a:off x="2633833" y="4150741"/>
              <a:ext cx="756000" cy="756000"/>
              <a:chOff x="2918363" y="5311851"/>
              <a:chExt cx="520700" cy="520700"/>
            </a:xfrm>
          </p:grpSpPr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FA3F173D-97A7-C39F-D505-2AFEE19C8639}"/>
                  </a:ext>
                </a:extLst>
              </p:cNvPr>
              <p:cNvSpPr/>
              <p:nvPr/>
            </p:nvSpPr>
            <p:spPr>
              <a:xfrm>
                <a:off x="2918363" y="5311851"/>
                <a:ext cx="520700" cy="520700"/>
              </a:xfrm>
              <a:prstGeom prst="ellipse">
                <a:avLst/>
              </a:prstGeom>
              <a:solidFill>
                <a:srgbClr val="4F91A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9F29D7E1-7B72-D23A-96BA-3ACE497CF7B5}"/>
                  </a:ext>
                </a:extLst>
              </p:cNvPr>
              <p:cNvPicPr>
                <a:picLocks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025713" y="5419201"/>
                <a:ext cx="306000" cy="306000"/>
              </a:xfrm>
              <a:prstGeom prst="rect">
                <a:avLst/>
              </a:prstGeom>
            </p:spPr>
          </p:pic>
        </p:grp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B81D3AE5-5DA6-8353-5CB3-08DBE1BA58B7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11703" y="4646165"/>
              <a:ext cx="215048" cy="215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6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7478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to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B506C0E-0957-EFAF-CDA0-7273F6D205CB}"/>
              </a:ext>
            </a:extLst>
          </p:cNvPr>
          <p:cNvSpPr txBox="1">
            <a:spLocks/>
          </p:cNvSpPr>
          <p:nvPr/>
        </p:nvSpPr>
        <p:spPr>
          <a:xfrm>
            <a:off x="11547763" y="6356351"/>
            <a:ext cx="374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accent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96">
              <a:defRPr/>
            </a:pPr>
            <a:fld id="{54CD5EE6-B07D-46D8-B98F-6FBF37506E8E}" type="slidenum">
              <a:rPr lang="es-MX">
                <a:solidFill>
                  <a:srgbClr val="FF8367"/>
                </a:solidFill>
                <a:latin typeface="Open Sans Light"/>
              </a:rPr>
              <a:pPr defTabSz="914396">
                <a:defRPr/>
              </a:pPr>
              <a:t>3</a:t>
            </a:fld>
            <a:endParaRPr lang="es-MX">
              <a:solidFill>
                <a:srgbClr val="FF8367"/>
              </a:solidFill>
              <a:latin typeface="Open Sans Ligh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C03362-BE03-3BEF-680F-842B683A60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67" y="469305"/>
            <a:ext cx="11217866" cy="369332"/>
          </a:xfrm>
        </p:spPr>
        <p:txBody>
          <a:bodyPr/>
          <a:lstStyle/>
          <a:p>
            <a:pPr algn="ctr"/>
            <a:r>
              <a:rPr lang="en-US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API METHOD TRIGGERS</a:t>
            </a:r>
            <a:endParaRPr lang="en-US" sz="200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BFB77B0-0835-6118-1DB3-A94A23D481C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7763" y="6356351"/>
            <a:ext cx="374072" cy="365125"/>
          </a:xfrm>
        </p:spPr>
        <p:txBody>
          <a:bodyPr anchor="ctr"/>
          <a:lstStyle/>
          <a:p>
            <a:pPr defTabSz="914396">
              <a:defRPr/>
            </a:pPr>
            <a:fld id="{54CD5EE6-B07D-46D8-B98F-6FBF37506E8E}" type="slidenum">
              <a:rPr lang="es-MX">
                <a:solidFill>
                  <a:srgbClr val="FF8367"/>
                </a:solidFill>
              </a:rPr>
              <a:pPr defTabSz="914396">
                <a:defRPr/>
              </a:pPr>
              <a:t>3</a:t>
            </a:fld>
            <a:endParaRPr lang="es-MX">
              <a:solidFill>
                <a:srgbClr val="FF8367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C06CD7-A0D9-21C3-4DDD-7D6E6C1D66D3}"/>
              </a:ext>
            </a:extLst>
          </p:cNvPr>
          <p:cNvCxnSpPr>
            <a:cxnSpLocks/>
          </p:cNvCxnSpPr>
          <p:nvPr/>
        </p:nvCxnSpPr>
        <p:spPr>
          <a:xfrm>
            <a:off x="1236000" y="3461311"/>
            <a:ext cx="9720000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F5F2F02-C73A-B747-817D-5FF25306A2B3}"/>
              </a:ext>
            </a:extLst>
          </p:cNvPr>
          <p:cNvGrpSpPr/>
          <p:nvPr/>
        </p:nvGrpSpPr>
        <p:grpSpPr>
          <a:xfrm>
            <a:off x="7792139" y="1684262"/>
            <a:ext cx="1368000" cy="1017401"/>
            <a:chOff x="7786776" y="1917334"/>
            <a:chExt cx="1368000" cy="1017401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7FD6D557-8A02-A092-F02D-A2510651C3E6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952" y="1917334"/>
              <a:ext cx="527648" cy="44801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1FA84C-402C-8109-5E42-6A4BDC891177}"/>
                </a:ext>
              </a:extLst>
            </p:cNvPr>
            <p:cNvSpPr txBox="1"/>
            <p:nvPr/>
          </p:nvSpPr>
          <p:spPr>
            <a:xfrm>
              <a:off x="7786776" y="2365348"/>
              <a:ext cx="1368000" cy="569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96"/>
              <a:r>
                <a:rPr lang="en-US" sz="1100">
                  <a:solidFill>
                    <a:srgbClr val="3F5073"/>
                  </a:solidFill>
                  <a:latin typeface="Open Sans SemiBold"/>
                  <a:ea typeface="Open Sans Light"/>
                  <a:cs typeface="Open Sans Light"/>
                </a:rPr>
                <a:t>ACM Table</a:t>
              </a:r>
              <a:br>
                <a:rPr lang="en-US" sz="1100">
                  <a:solidFill>
                    <a:srgbClr val="3F5073"/>
                  </a:solidFill>
                  <a:latin typeface="Open Sans SemiBold"/>
                  <a:ea typeface="Open Sans Light"/>
                  <a:cs typeface="Open Sans Light"/>
                </a:rPr>
              </a:br>
              <a:r>
                <a:rPr lang="en-US" sz="1000">
                  <a:solidFill>
                    <a:srgbClr val="3F507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 affect several records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0174F2-08A8-F2BB-9FC6-81FB885A6345}"/>
              </a:ext>
            </a:extLst>
          </p:cNvPr>
          <p:cNvSpPr txBox="1"/>
          <p:nvPr/>
        </p:nvSpPr>
        <p:spPr>
          <a:xfrm>
            <a:off x="9551254" y="1892880"/>
            <a:ext cx="1368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96"/>
            <a:r>
              <a:rPr lang="en-US" sz="1100">
                <a:solidFill>
                  <a:srgbClr val="3F5073"/>
                </a:solidFill>
                <a:latin typeface="Open Sans SemiBold"/>
                <a:ea typeface="Open Sans Light"/>
                <a:cs typeface="Open Sans Light"/>
              </a:rPr>
              <a:t>Workable disputes are sent to Live Queue</a:t>
            </a:r>
          </a:p>
        </p:txBody>
      </p: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1B732E02-C115-255C-6220-854B55D23E2A}"/>
              </a:ext>
            </a:extLst>
          </p:cNvPr>
          <p:cNvGrpSpPr/>
          <p:nvPr/>
        </p:nvGrpSpPr>
        <p:grpSpPr>
          <a:xfrm>
            <a:off x="5493330" y="1215933"/>
            <a:ext cx="2007397" cy="1954058"/>
            <a:chOff x="5125634" y="1392886"/>
            <a:chExt cx="2007397" cy="195405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2C0C243-C4A9-BCBC-80AE-C1D7B8C54FE5}"/>
                </a:ext>
              </a:extLst>
            </p:cNvPr>
            <p:cNvGrpSpPr/>
            <p:nvPr/>
          </p:nvGrpSpPr>
          <p:grpSpPr>
            <a:xfrm>
              <a:off x="5125634" y="2770944"/>
              <a:ext cx="2007397" cy="576000"/>
              <a:chOff x="5125634" y="2770944"/>
              <a:chExt cx="2007397" cy="5760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1036836-438D-78B1-A04E-D1C5F327E100}"/>
                  </a:ext>
                </a:extLst>
              </p:cNvPr>
              <p:cNvSpPr/>
              <p:nvPr/>
            </p:nvSpPr>
            <p:spPr>
              <a:xfrm>
                <a:off x="5453615" y="2828500"/>
                <a:ext cx="1679416" cy="460888"/>
              </a:xfrm>
              <a:prstGeom prst="roundRect">
                <a:avLst/>
              </a:prstGeom>
              <a:solidFill>
                <a:srgbClr val="2933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Get Chargeback History</a:t>
                </a: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FC0508C0-08BA-854E-E931-1A95580872DA}"/>
                  </a:ext>
                </a:extLst>
              </p:cNvPr>
              <p:cNvGrpSpPr/>
              <p:nvPr/>
            </p:nvGrpSpPr>
            <p:grpSpPr>
              <a:xfrm>
                <a:off x="5125634" y="2770944"/>
                <a:ext cx="576000" cy="576000"/>
                <a:chOff x="5256926" y="2803869"/>
                <a:chExt cx="576000" cy="576000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E5FD152B-44DA-99C1-0BB7-54C202F827BF}"/>
                    </a:ext>
                  </a:extLst>
                </p:cNvPr>
                <p:cNvSpPr/>
                <p:nvPr/>
              </p:nvSpPr>
              <p:spPr>
                <a:xfrm>
                  <a:off x="5256926" y="2803869"/>
                  <a:ext cx="576000" cy="576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117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22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69" name="Graphic 68">
                  <a:extLst>
                    <a:ext uri="{FF2B5EF4-FFF2-40B4-BE49-F238E27FC236}">
                      <a16:creationId xmlns:a16="http://schemas.microsoft.com/office/drawing/2014/main" id="{2D0ECEDC-5C89-4F6F-69A4-0F6C929E852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 l="13588" t="13588" r="13588" b="13588"/>
                <a:stretch/>
              </p:blipFill>
              <p:spPr>
                <a:xfrm>
                  <a:off x="5356986" y="2911869"/>
                  <a:ext cx="360000" cy="36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148910F-D4D0-760D-EF57-6108AACD233E}"/>
                </a:ext>
              </a:extLst>
            </p:cNvPr>
            <p:cNvGrpSpPr/>
            <p:nvPr/>
          </p:nvGrpSpPr>
          <p:grpSpPr>
            <a:xfrm>
              <a:off x="5125634" y="2082138"/>
              <a:ext cx="2007397" cy="576000"/>
              <a:chOff x="5125634" y="2082138"/>
              <a:chExt cx="2007397" cy="576000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475093E3-52C2-9373-C6A2-33EADB0E4628}"/>
                  </a:ext>
                </a:extLst>
              </p:cNvPr>
              <p:cNvSpPr/>
              <p:nvPr/>
            </p:nvSpPr>
            <p:spPr>
              <a:xfrm>
                <a:off x="5453615" y="2139694"/>
                <a:ext cx="1679416" cy="460888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Get all workable chargebacks</a:t>
                </a: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E3DA476-E74C-2B54-43D4-D778AD0BC492}"/>
                  </a:ext>
                </a:extLst>
              </p:cNvPr>
              <p:cNvGrpSpPr/>
              <p:nvPr/>
            </p:nvGrpSpPr>
            <p:grpSpPr>
              <a:xfrm>
                <a:off x="5125634" y="2082138"/>
                <a:ext cx="576000" cy="576000"/>
                <a:chOff x="5236810" y="2053025"/>
                <a:chExt cx="576000" cy="5760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4A8A0A59-E8CB-6821-D9F1-9E8421F4FFB8}"/>
                    </a:ext>
                  </a:extLst>
                </p:cNvPr>
                <p:cNvSpPr/>
                <p:nvPr/>
              </p:nvSpPr>
              <p:spPr>
                <a:xfrm>
                  <a:off x="5236810" y="2053025"/>
                  <a:ext cx="576000" cy="576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117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22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5AB34BF2-632B-EDD0-8DF2-27DDE1F40C02}"/>
                    </a:ext>
                  </a:extLst>
                </p:cNvPr>
                <p:cNvGrpSpPr/>
                <p:nvPr/>
              </p:nvGrpSpPr>
              <p:grpSpPr>
                <a:xfrm>
                  <a:off x="5338459" y="2161025"/>
                  <a:ext cx="360000" cy="360000"/>
                  <a:chOff x="4187750" y="3010649"/>
                  <a:chExt cx="360000" cy="360000"/>
                </a:xfrm>
              </p:grpSpPr>
              <p:pic>
                <p:nvPicPr>
                  <p:cNvPr id="72" name="Graphic 71">
                    <a:extLst>
                      <a:ext uri="{FF2B5EF4-FFF2-40B4-BE49-F238E27FC236}">
                        <a16:creationId xmlns:a16="http://schemas.microsoft.com/office/drawing/2014/main" id="{A470E26F-5300-0218-AE2C-246DB3BB383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rcRect l="13588" t="13588" r="13588" b="13588"/>
                  <a:stretch/>
                </p:blipFill>
                <p:spPr>
                  <a:xfrm>
                    <a:off x="4187750" y="3010649"/>
                    <a:ext cx="360000" cy="360000"/>
                  </a:xfrm>
                  <a:prstGeom prst="rect">
                    <a:avLst/>
                  </a:prstGeom>
                </p:spPr>
              </p:pic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A54BBDC9-4FB6-C2CC-2FF5-F9DD86DD6685}"/>
                      </a:ext>
                    </a:extLst>
                  </p:cNvPr>
                  <p:cNvSpPr/>
                  <p:nvPr/>
                </p:nvSpPr>
                <p:spPr>
                  <a:xfrm>
                    <a:off x="4321287" y="3090209"/>
                    <a:ext cx="166576" cy="198435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MX"/>
                  </a:p>
                </p:txBody>
              </p:sp>
              <p:pic>
                <p:nvPicPr>
                  <p:cNvPr id="73" name="Graphic 72">
                    <a:extLst>
                      <a:ext uri="{FF2B5EF4-FFF2-40B4-BE49-F238E27FC236}">
                        <a16:creationId xmlns:a16="http://schemas.microsoft.com/office/drawing/2014/main" id="{59CCCF3B-75B4-2C1C-80EC-2FAF1952002D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 t="14842" b="20053"/>
                  <a:stretch/>
                </p:blipFill>
                <p:spPr>
                  <a:xfrm>
                    <a:off x="4298172" y="3131487"/>
                    <a:ext cx="181746" cy="11832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26A5C3D-1B6A-06EC-FE8F-7BA131A115D7}"/>
                </a:ext>
              </a:extLst>
            </p:cNvPr>
            <p:cNvGrpSpPr/>
            <p:nvPr/>
          </p:nvGrpSpPr>
          <p:grpSpPr>
            <a:xfrm>
              <a:off x="5125634" y="1392886"/>
              <a:ext cx="2007397" cy="576000"/>
              <a:chOff x="5125634" y="1392886"/>
              <a:chExt cx="2007397" cy="57600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75EDF1E-B74D-0E5B-CC3B-E9699C64790F}"/>
                  </a:ext>
                </a:extLst>
              </p:cNvPr>
              <p:cNvSpPr/>
              <p:nvPr/>
            </p:nvSpPr>
            <p:spPr>
              <a:xfrm>
                <a:off x="5453615" y="1450442"/>
                <a:ext cx="1679416" cy="460888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Get notifications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9049CBE-C2C0-5BDF-6A60-51B0F310DF0C}"/>
                  </a:ext>
                </a:extLst>
              </p:cNvPr>
              <p:cNvGrpSpPr/>
              <p:nvPr/>
            </p:nvGrpSpPr>
            <p:grpSpPr>
              <a:xfrm>
                <a:off x="5125634" y="1392886"/>
                <a:ext cx="576000" cy="576000"/>
                <a:chOff x="5236810" y="1425365"/>
                <a:chExt cx="576000" cy="576000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A530584-50A5-D88B-61F3-62497CF02A84}"/>
                    </a:ext>
                  </a:extLst>
                </p:cNvPr>
                <p:cNvSpPr/>
                <p:nvPr/>
              </p:nvSpPr>
              <p:spPr>
                <a:xfrm>
                  <a:off x="5236810" y="1425365"/>
                  <a:ext cx="576000" cy="5760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117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22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1BEC4F0A-1C8F-4549-756C-3AA56772BA7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62810" y="1551365"/>
                  <a:ext cx="324000" cy="324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F9C02890-990B-9168-D705-499CC238BDBA}"/>
              </a:ext>
            </a:extLst>
          </p:cNvPr>
          <p:cNvSpPr/>
          <p:nvPr/>
        </p:nvSpPr>
        <p:spPr>
          <a:xfrm rot="5400000">
            <a:off x="3235478" y="2102475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5C0C21C2-1A19-B276-5DB8-08A0E09A255B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0700000">
            <a:off x="7641816" y="2675386"/>
            <a:ext cx="233388" cy="373556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2CD28C3-2262-4344-A733-00F7AC62024E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41816" y="2006184"/>
            <a:ext cx="233388" cy="373556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D60BAB7B-617D-5456-70BA-1B91378B135C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900000" flipV="1">
            <a:off x="7641816" y="1336982"/>
            <a:ext cx="233388" cy="373556"/>
          </a:xfrm>
          <a:prstGeom prst="rect">
            <a:avLst/>
          </a:prstGeom>
        </p:spPr>
      </p:pic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3FC29D85-B6F2-3DE5-B173-F0B752F91AA3}"/>
              </a:ext>
            </a:extLst>
          </p:cNvPr>
          <p:cNvSpPr/>
          <p:nvPr/>
        </p:nvSpPr>
        <p:spPr>
          <a:xfrm rot="5400000">
            <a:off x="9152220" y="2102475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A78DDE38-1840-3745-6651-036E87B85D25}"/>
              </a:ext>
            </a:extLst>
          </p:cNvPr>
          <p:cNvGrpSpPr/>
          <p:nvPr/>
        </p:nvGrpSpPr>
        <p:grpSpPr>
          <a:xfrm>
            <a:off x="1236000" y="1923631"/>
            <a:ext cx="2007397" cy="576000"/>
            <a:chOff x="2100638" y="3163316"/>
            <a:chExt cx="2007397" cy="576000"/>
          </a:xfrm>
        </p:grpSpPr>
        <p:sp>
          <p:nvSpPr>
            <p:cNvPr id="1116" name="Rectangle: Rounded Corners 1115">
              <a:extLst>
                <a:ext uri="{FF2B5EF4-FFF2-40B4-BE49-F238E27FC236}">
                  <a16:creationId xmlns:a16="http://schemas.microsoft.com/office/drawing/2014/main" id="{8C8ACEC1-86C1-F9B4-8612-5A325E3A103F}"/>
                </a:ext>
              </a:extLst>
            </p:cNvPr>
            <p:cNvSpPr/>
            <p:nvPr/>
          </p:nvSpPr>
          <p:spPr>
            <a:xfrm>
              <a:off x="2428619" y="3220872"/>
              <a:ext cx="1679416" cy="460888"/>
            </a:xfrm>
            <a:prstGeom prst="roundRect">
              <a:avLst/>
            </a:prstGeom>
            <a:solidFill>
              <a:srgbClr val="F7571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API Importers</a:t>
              </a:r>
            </a:p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(scheduled)</a:t>
              </a:r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2D8E8A7C-4F43-CB09-B455-7F293997549C}"/>
                </a:ext>
              </a:extLst>
            </p:cNvPr>
            <p:cNvSpPr/>
            <p:nvPr/>
          </p:nvSpPr>
          <p:spPr>
            <a:xfrm>
              <a:off x="2100638" y="3163316"/>
              <a:ext cx="576000" cy="57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11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2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4F2E315-ED55-E433-D04D-1D713FA1DBBD}"/>
                </a:ext>
              </a:extLst>
            </p:cNvPr>
            <p:cNvPicPr>
              <a:picLocks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32334" y="3290779"/>
              <a:ext cx="329541" cy="329541"/>
            </a:xfrm>
            <a:prstGeom prst="rect">
              <a:avLst/>
            </a:prstGeom>
          </p:spPr>
        </p:pic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B90E8A1B-E013-2114-57B0-16D832E7E816}"/>
              </a:ext>
            </a:extLst>
          </p:cNvPr>
          <p:cNvGrpSpPr/>
          <p:nvPr/>
        </p:nvGrpSpPr>
        <p:grpSpPr>
          <a:xfrm>
            <a:off x="10147825" y="4319796"/>
            <a:ext cx="771429" cy="743842"/>
            <a:chOff x="10154757" y="4655693"/>
            <a:chExt cx="771429" cy="743842"/>
          </a:xfrm>
        </p:grpSpPr>
        <p:pic>
          <p:nvPicPr>
            <p:cNvPr id="35" name="Picture 2" descr="Rede S.A. - Wikipedia">
              <a:extLst>
                <a:ext uri="{FF2B5EF4-FFF2-40B4-BE49-F238E27FC236}">
                  <a16:creationId xmlns:a16="http://schemas.microsoft.com/office/drawing/2014/main" id="{0C3BE4DB-19FE-0508-8D2A-6F0FB670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4757" y="4655693"/>
              <a:ext cx="771429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6680E76-3BDA-10D9-7DCA-9DDACFAFA59C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276647" y="4951521"/>
              <a:ext cx="527648" cy="448014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4AC0CF2-2868-D024-678D-F843982ACD3A}"/>
              </a:ext>
            </a:extLst>
          </p:cNvPr>
          <p:cNvGrpSpPr/>
          <p:nvPr/>
        </p:nvGrpSpPr>
        <p:grpSpPr>
          <a:xfrm>
            <a:off x="1236000" y="4147168"/>
            <a:ext cx="1368000" cy="1089097"/>
            <a:chOff x="1988290" y="4352797"/>
            <a:chExt cx="1368000" cy="108909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70A5F1-1582-1DE3-A7CF-A426092D5301}"/>
                </a:ext>
              </a:extLst>
            </p:cNvPr>
            <p:cNvSpPr txBox="1"/>
            <p:nvPr/>
          </p:nvSpPr>
          <p:spPr>
            <a:xfrm>
              <a:off x="1988290" y="4841730"/>
              <a:ext cx="136800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96"/>
              <a:r>
                <a:rPr lang="en-US" sz="1100">
                  <a:solidFill>
                    <a:srgbClr val="3F5073"/>
                  </a:solidFill>
                  <a:latin typeface="Open Sans SemiBold"/>
                  <a:ea typeface="Open Sans Light"/>
                  <a:cs typeface="Open Sans Light"/>
                </a:rPr>
                <a:t>Analyst claims dispute and resolves as MRC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7755944-C3E6-28D0-A702-E13D540D65D1}"/>
                </a:ext>
              </a:extLst>
            </p:cNvPr>
            <p:cNvGrpSpPr/>
            <p:nvPr/>
          </p:nvGrpSpPr>
          <p:grpSpPr>
            <a:xfrm>
              <a:off x="2408984" y="4352797"/>
              <a:ext cx="526613" cy="466227"/>
              <a:chOff x="2638931" y="3904071"/>
              <a:chExt cx="733447" cy="649345"/>
            </a:xfrm>
          </p:grpSpPr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517969F0-70B9-651E-F154-D71FC760EBA2}"/>
                  </a:ext>
                </a:extLst>
              </p:cNvPr>
              <p:cNvPicPr>
                <a:picLocks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638931" y="3904071"/>
                <a:ext cx="649345" cy="649345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32FC26B7-E097-B5B8-E916-D97A2F5029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59819" t="60783"/>
              <a:stretch/>
            </p:blipFill>
            <p:spPr>
              <a:xfrm flipH="1">
                <a:off x="3019953" y="4287347"/>
                <a:ext cx="223310" cy="217953"/>
              </a:xfrm>
              <a:prstGeom prst="rect">
                <a:avLst/>
              </a:prstGeom>
            </p:spPr>
          </p:pic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9AEF94AC-EBED-0BED-23CF-CFC1F6FBA6C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 flipH="1">
                <a:off x="3067578" y="4153401"/>
                <a:ext cx="304800" cy="304800"/>
              </a:xfrm>
              <a:prstGeom prst="rect">
                <a:avLst/>
              </a:prstGeom>
            </p:spPr>
          </p:pic>
        </p:grpSp>
      </p:grp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00FC3373-0A4D-90C2-EBF3-1DD5101258EB}"/>
              </a:ext>
            </a:extLst>
          </p:cNvPr>
          <p:cNvSpPr/>
          <p:nvPr/>
        </p:nvSpPr>
        <p:spPr>
          <a:xfrm rot="5400000">
            <a:off x="5595660" y="4601230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C7019B2A-A2D4-1672-AFCA-E5F4E96C568E}"/>
              </a:ext>
            </a:extLst>
          </p:cNvPr>
          <p:cNvSpPr/>
          <p:nvPr/>
        </p:nvSpPr>
        <p:spPr>
          <a:xfrm rot="5400000">
            <a:off x="7139140" y="4601230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2DC5A037-5EEB-80D4-A92E-4C35853AB003}"/>
              </a:ext>
            </a:extLst>
          </p:cNvPr>
          <p:cNvGrpSpPr/>
          <p:nvPr/>
        </p:nvGrpSpPr>
        <p:grpSpPr>
          <a:xfrm>
            <a:off x="7633250" y="4403717"/>
            <a:ext cx="2007397" cy="576000"/>
            <a:chOff x="7237852" y="5121262"/>
            <a:chExt cx="2007397" cy="576000"/>
          </a:xfrm>
        </p:grpSpPr>
        <p:sp>
          <p:nvSpPr>
            <p:cNvPr id="1110" name="Rectangle: Rounded Corners 1109">
              <a:extLst>
                <a:ext uri="{FF2B5EF4-FFF2-40B4-BE49-F238E27FC236}">
                  <a16:creationId xmlns:a16="http://schemas.microsoft.com/office/drawing/2014/main" id="{80EF571E-FCC7-2ABA-E651-E1C31581B992}"/>
                </a:ext>
              </a:extLst>
            </p:cNvPr>
            <p:cNvSpPr/>
            <p:nvPr/>
          </p:nvSpPr>
          <p:spPr>
            <a:xfrm>
              <a:off x="7565833" y="5178818"/>
              <a:ext cx="1679416" cy="460888"/>
            </a:xfrm>
            <a:prstGeom prst="roundRect">
              <a:avLst/>
            </a:prstGeom>
            <a:solidFill>
              <a:srgbClr val="45809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Upload</a:t>
              </a:r>
            </a:p>
            <a:p>
              <a:pPr marL="0" marR="0" lvl="0" indent="0" algn="ctr" defTabSz="9143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SemiBold"/>
                  <a:ea typeface="Open Sans Light"/>
                  <a:cs typeface="Open Sans Light"/>
                </a:rPr>
                <a:t>documents</a:t>
              </a:r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97D0B134-3309-85FE-6A60-C59E311EF352}"/>
                </a:ext>
              </a:extLst>
            </p:cNvPr>
            <p:cNvSpPr/>
            <p:nvPr/>
          </p:nvSpPr>
          <p:spPr>
            <a:xfrm>
              <a:off x="7237852" y="5121262"/>
              <a:ext cx="576000" cy="576000"/>
            </a:xfrm>
            <a:prstGeom prst="ellipse">
              <a:avLst/>
            </a:prstGeom>
            <a:solidFill>
              <a:srgbClr val="4E91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117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2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7" name="Graphic 116">
              <a:extLst>
                <a:ext uri="{FF2B5EF4-FFF2-40B4-BE49-F238E27FC236}">
                  <a16:creationId xmlns:a16="http://schemas.microsoft.com/office/drawing/2014/main" id="{F479A1AE-B4C7-E795-DDBF-45CFAB414F23}"/>
                </a:ext>
              </a:extLst>
            </p:cNvPr>
            <p:cNvPicPr>
              <a:picLocks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373452" y="5256862"/>
              <a:ext cx="304800" cy="3048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DE91D0D-D3E3-7D6C-EF34-4658EA30604E}"/>
              </a:ext>
            </a:extLst>
          </p:cNvPr>
          <p:cNvGrpSpPr/>
          <p:nvPr/>
        </p:nvGrpSpPr>
        <p:grpSpPr>
          <a:xfrm>
            <a:off x="2689607" y="4195208"/>
            <a:ext cx="218103" cy="699986"/>
            <a:chOff x="3218754" y="4531104"/>
            <a:chExt cx="218103" cy="699986"/>
          </a:xfrm>
        </p:grpSpPr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3B020084-1FB0-27FA-224B-AC14AD30922E}"/>
                </a:ext>
              </a:extLst>
            </p:cNvPr>
            <p:cNvSpPr/>
            <p:nvPr/>
          </p:nvSpPr>
          <p:spPr>
            <a:xfrm rot="5400000">
              <a:off x="3124329" y="4937126"/>
              <a:ext cx="406953" cy="180975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CAD23501-63ED-D4E7-E2E3-908AC08C703C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218754" y="4531104"/>
              <a:ext cx="218103" cy="218103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45B45A8-34E8-34F4-CE64-59751A689DB4}"/>
              </a:ext>
            </a:extLst>
          </p:cNvPr>
          <p:cNvGrpSpPr/>
          <p:nvPr/>
        </p:nvGrpSpPr>
        <p:grpSpPr>
          <a:xfrm>
            <a:off x="2993317" y="3773070"/>
            <a:ext cx="2611161" cy="1837295"/>
            <a:chOff x="3706406" y="3954429"/>
            <a:chExt cx="2611161" cy="1837295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2624C730-31F7-08CA-A881-ABBAAAD1D092}"/>
                </a:ext>
              </a:extLst>
            </p:cNvPr>
            <p:cNvGrpSpPr/>
            <p:nvPr/>
          </p:nvGrpSpPr>
          <p:grpSpPr>
            <a:xfrm>
              <a:off x="3706406" y="4206422"/>
              <a:ext cx="2611161" cy="1585302"/>
              <a:chOff x="3959591" y="4299045"/>
              <a:chExt cx="2611161" cy="1585302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EBA8AB08-54C5-EBBD-F43A-743511A43C89}"/>
                  </a:ext>
                </a:extLst>
              </p:cNvPr>
              <p:cNvSpPr/>
              <p:nvPr/>
            </p:nvSpPr>
            <p:spPr>
              <a:xfrm>
                <a:off x="4043938" y="4299045"/>
                <a:ext cx="2429650" cy="1585302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F9D8345A-8F90-C9C6-3B1D-9DD957827682}"/>
                  </a:ext>
                </a:extLst>
              </p:cNvPr>
              <p:cNvSpPr/>
              <p:nvPr/>
            </p:nvSpPr>
            <p:spPr>
              <a:xfrm>
                <a:off x="3959591" y="4624344"/>
                <a:ext cx="226380" cy="2068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996322AE-526F-F05D-C637-A079C158DDCD}"/>
                  </a:ext>
                </a:extLst>
              </p:cNvPr>
              <p:cNvSpPr/>
              <p:nvPr/>
            </p:nvSpPr>
            <p:spPr>
              <a:xfrm>
                <a:off x="6344372" y="5419918"/>
                <a:ext cx="226380" cy="2068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pic>
          <p:nvPicPr>
            <p:cNvPr id="1097" name="Graphic 1096">
              <a:extLst>
                <a:ext uri="{FF2B5EF4-FFF2-40B4-BE49-F238E27FC236}">
                  <a16:creationId xmlns:a16="http://schemas.microsoft.com/office/drawing/2014/main" id="{D24F2DCF-61A4-029A-C7B8-178AD1E193F6}"/>
                </a:ext>
              </a:extLst>
            </p:cNvPr>
            <p:cNvPicPr>
              <a:picLocks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16200000" flipV="1">
              <a:off x="3748374" y="4651885"/>
              <a:ext cx="85725" cy="121706"/>
            </a:xfrm>
            <a:prstGeom prst="rect">
              <a:avLst/>
            </a:prstGeom>
          </p:spPr>
        </p:pic>
        <p:pic>
          <p:nvPicPr>
            <p:cNvPr id="1098" name="Graphic 1097">
              <a:extLst>
                <a:ext uri="{FF2B5EF4-FFF2-40B4-BE49-F238E27FC236}">
                  <a16:creationId xmlns:a16="http://schemas.microsoft.com/office/drawing/2014/main" id="{144A8271-F047-EFF7-DA6E-2E5B82C25107}"/>
                </a:ext>
              </a:extLst>
            </p:cNvPr>
            <p:cNvPicPr>
              <a:picLocks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 rot="5400000" flipV="1">
              <a:off x="6175469" y="5293317"/>
              <a:ext cx="85724" cy="121710"/>
            </a:xfrm>
            <a:prstGeom prst="rect">
              <a:avLst/>
            </a:prstGeom>
          </p:spPr>
        </p:pic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49A2A8D-B67E-5374-8CF7-C618FDF11382}"/>
                </a:ext>
              </a:extLst>
            </p:cNvPr>
            <p:cNvSpPr txBox="1"/>
            <p:nvPr/>
          </p:nvSpPr>
          <p:spPr>
            <a:xfrm>
              <a:off x="4505007" y="3954429"/>
              <a:ext cx="1013958" cy="261610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defTabSz="914396"/>
              <a:r>
                <a:rPr lang="en-US" sz="1100">
                  <a:latin typeface="Open Sans SemiBold"/>
                  <a:ea typeface="Open Sans Light"/>
                  <a:cs typeface="Open Sans Light"/>
                </a:rPr>
                <a:t>Resolution RS</a:t>
              </a:r>
            </a:p>
          </p:txBody>
        </p:sp>
        <p:grpSp>
          <p:nvGrpSpPr>
            <p:cNvPr id="1132" name="Group 1131">
              <a:extLst>
                <a:ext uri="{FF2B5EF4-FFF2-40B4-BE49-F238E27FC236}">
                  <a16:creationId xmlns:a16="http://schemas.microsoft.com/office/drawing/2014/main" id="{15FE83AA-6F28-6234-5B58-47A931BE6031}"/>
                </a:ext>
              </a:extLst>
            </p:cNvPr>
            <p:cNvGrpSpPr/>
            <p:nvPr/>
          </p:nvGrpSpPr>
          <p:grpSpPr>
            <a:xfrm>
              <a:off x="4007108" y="4739614"/>
              <a:ext cx="2009757" cy="576000"/>
              <a:chOff x="3919114" y="4738071"/>
              <a:chExt cx="2009757" cy="576000"/>
            </a:xfrm>
          </p:grpSpPr>
          <p:sp>
            <p:nvSpPr>
              <p:cNvPr id="1102" name="Rectangle: Rounded Corners 1101">
                <a:extLst>
                  <a:ext uri="{FF2B5EF4-FFF2-40B4-BE49-F238E27FC236}">
                    <a16:creationId xmlns:a16="http://schemas.microsoft.com/office/drawing/2014/main" id="{3AB82ACA-5EFB-9C98-1932-6BBAD13F3B30}"/>
                  </a:ext>
                </a:extLst>
              </p:cNvPr>
              <p:cNvSpPr/>
              <p:nvPr/>
            </p:nvSpPr>
            <p:spPr>
              <a:xfrm>
                <a:off x="4249455" y="4795627"/>
                <a:ext cx="1679416" cy="460888"/>
              </a:xfrm>
              <a:prstGeom prst="roundRect">
                <a:avLst/>
              </a:prstGeom>
              <a:solidFill>
                <a:srgbClr val="F7571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Service Rule</a:t>
                </a:r>
              </a:p>
            </p:txBody>
          </p:sp>
          <p:grpSp>
            <p:nvGrpSpPr>
              <p:cNvPr id="1131" name="Group 1130">
                <a:extLst>
                  <a:ext uri="{FF2B5EF4-FFF2-40B4-BE49-F238E27FC236}">
                    <a16:creationId xmlns:a16="http://schemas.microsoft.com/office/drawing/2014/main" id="{CADC778A-E77B-D12C-BE68-D816176EC956}"/>
                  </a:ext>
                </a:extLst>
              </p:cNvPr>
              <p:cNvGrpSpPr/>
              <p:nvPr/>
            </p:nvGrpSpPr>
            <p:grpSpPr>
              <a:xfrm>
                <a:off x="3919114" y="4738071"/>
                <a:ext cx="576000" cy="576000"/>
                <a:chOff x="3919114" y="4738071"/>
                <a:chExt cx="576000" cy="576000"/>
              </a:xfrm>
            </p:grpSpPr>
            <p:sp>
              <p:nvSpPr>
                <p:cNvPr id="1126" name="Oval 1125">
                  <a:extLst>
                    <a:ext uri="{FF2B5EF4-FFF2-40B4-BE49-F238E27FC236}">
                      <a16:creationId xmlns:a16="http://schemas.microsoft.com/office/drawing/2014/main" id="{DE0F613A-3716-473A-9B7D-0D6FC4DBA1F1}"/>
                    </a:ext>
                  </a:extLst>
                </p:cNvPr>
                <p:cNvSpPr/>
                <p:nvPr/>
              </p:nvSpPr>
              <p:spPr>
                <a:xfrm>
                  <a:off x="3919114" y="4738071"/>
                  <a:ext cx="576000" cy="576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117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MX" sz="1227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1130" name="Graphic 1129">
                  <a:extLst>
                    <a:ext uri="{FF2B5EF4-FFF2-40B4-BE49-F238E27FC236}">
                      <a16:creationId xmlns:a16="http://schemas.microsoft.com/office/drawing/2014/main" id="{09862BAB-5B72-E483-0013-DB9B85675AAB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2014" y="4877904"/>
                  <a:ext cx="304800" cy="3048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D10521-307F-A02E-DB6F-C84F01577E8B}"/>
              </a:ext>
            </a:extLst>
          </p:cNvPr>
          <p:cNvGrpSpPr/>
          <p:nvPr/>
        </p:nvGrpSpPr>
        <p:grpSpPr>
          <a:xfrm>
            <a:off x="4822213" y="6024457"/>
            <a:ext cx="2537947" cy="576000"/>
            <a:chOff x="6505763" y="5879153"/>
            <a:chExt cx="2537947" cy="576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2DA8813-0470-5419-FB07-C1C3AC578413}"/>
                </a:ext>
              </a:extLst>
            </p:cNvPr>
            <p:cNvPicPr>
              <a:picLocks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6505763" y="5952993"/>
              <a:ext cx="428320" cy="42832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4574F0-00EB-3601-5C19-8F7302E107AE}"/>
                </a:ext>
              </a:extLst>
            </p:cNvPr>
            <p:cNvGrpSpPr/>
            <p:nvPr/>
          </p:nvGrpSpPr>
          <p:grpSpPr>
            <a:xfrm>
              <a:off x="7036313" y="5879153"/>
              <a:ext cx="2007397" cy="576000"/>
              <a:chOff x="7036313" y="5879153"/>
              <a:chExt cx="2007397" cy="5760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05799F1-96FB-3DB7-5925-97024873BE69}"/>
                  </a:ext>
                </a:extLst>
              </p:cNvPr>
              <p:cNvSpPr/>
              <p:nvPr/>
            </p:nvSpPr>
            <p:spPr>
              <a:xfrm>
                <a:off x="7364294" y="5936709"/>
                <a:ext cx="1679416" cy="460888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Check status of</a:t>
                </a:r>
              </a:p>
              <a:p>
                <a:pPr marL="0" marR="0" lvl="0" indent="0" algn="ctr" defTabSz="91439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en Sans SemiBold"/>
                    <a:ea typeface="Open Sans Light"/>
                    <a:cs typeface="Open Sans Light"/>
                  </a:rPr>
                  <a:t>document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090C5DB-E2EB-C3B0-1E43-28C12777BF8D}"/>
                  </a:ext>
                </a:extLst>
              </p:cNvPr>
              <p:cNvSpPr/>
              <p:nvPr/>
            </p:nvSpPr>
            <p:spPr>
              <a:xfrm>
                <a:off x="7036313" y="5879153"/>
                <a:ext cx="576000" cy="576000"/>
              </a:xfrm>
              <a:prstGeom prst="ellipse">
                <a:avLst/>
              </a:prstGeom>
              <a:solidFill>
                <a:schemeClr val="tx2"/>
              </a:solidFill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1171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2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71F5C217-71FE-5611-9FE4-6F0F16715FE4}"/>
                  </a:ext>
                </a:extLst>
              </p:cNvPr>
              <p:cNvPicPr>
                <a:picLocks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7171313" y="6014153"/>
                <a:ext cx="306000" cy="306000"/>
              </a:xfrm>
              <a:prstGeom prst="rect">
                <a:avLst/>
              </a:prstGeom>
            </p:spPr>
          </p:pic>
        </p:grp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47352C-BAB1-1113-4B31-4B06CCEB5CF4}"/>
              </a:ext>
            </a:extLst>
          </p:cNvPr>
          <p:cNvCxnSpPr>
            <a:cxnSpLocks/>
          </p:cNvCxnSpPr>
          <p:nvPr/>
        </p:nvCxnSpPr>
        <p:spPr>
          <a:xfrm>
            <a:off x="3251383" y="5922123"/>
            <a:ext cx="5689235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E57C6D-1B05-8276-5E00-83E6C10F478B}"/>
              </a:ext>
            </a:extLst>
          </p:cNvPr>
          <p:cNvGrpSpPr/>
          <p:nvPr/>
        </p:nvGrpSpPr>
        <p:grpSpPr>
          <a:xfrm>
            <a:off x="5922337" y="4307076"/>
            <a:ext cx="1178162" cy="769282"/>
            <a:chOff x="8774441" y="5080129"/>
            <a:chExt cx="1178162" cy="769282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165E989-4997-83F9-E241-A4F9C68F2B10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99698" y="5080129"/>
              <a:ext cx="527648" cy="44801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15E8-E566-06D9-A56D-E89C036D42B5}"/>
                </a:ext>
              </a:extLst>
            </p:cNvPr>
            <p:cNvSpPr txBox="1"/>
            <p:nvPr/>
          </p:nvSpPr>
          <p:spPr>
            <a:xfrm>
              <a:off x="8774441" y="5479885"/>
              <a:ext cx="11781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96"/>
              <a:r>
                <a:rPr lang="en-US" sz="1100" b="1">
                  <a:latin typeface="Open Sans SemiBold"/>
                  <a:ea typeface="Open Sans Light"/>
                  <a:cs typeface="Open Sans Light"/>
                </a:rPr>
                <a:t>Access Token</a:t>
              </a:r>
            </a:p>
          </p:txBody>
        </p:sp>
        <p:pic>
          <p:nvPicPr>
            <p:cNvPr id="24" name="Picture 4" descr="Manager of Business Development &amp; Sales (US Remote) - Accertify - Career  Page">
              <a:extLst>
                <a:ext uri="{FF2B5EF4-FFF2-40B4-BE49-F238E27FC236}">
                  <a16:creationId xmlns:a16="http://schemas.microsoft.com/office/drawing/2014/main" id="{B23DFEA2-E328-5509-9E71-8C3C37ECB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>
              <a:duotone>
                <a:prstClr val="black"/>
                <a:schemeClr val="tx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6"/>
            <a:stretch/>
          </p:blipFill>
          <p:spPr bwMode="auto">
            <a:xfrm>
              <a:off x="8971289" y="5701811"/>
              <a:ext cx="784466" cy="14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5F64E6-8AE2-FC79-C536-CF16C9831123}"/>
              </a:ext>
            </a:extLst>
          </p:cNvPr>
          <p:cNvGrpSpPr/>
          <p:nvPr/>
        </p:nvGrpSpPr>
        <p:grpSpPr>
          <a:xfrm>
            <a:off x="3746400" y="1798059"/>
            <a:ext cx="1119096" cy="769282"/>
            <a:chOff x="8803974" y="5080129"/>
            <a:chExt cx="1119096" cy="769282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823E27C8-1E0D-14F7-C5AD-DF860ED53698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99698" y="5080129"/>
              <a:ext cx="527648" cy="44801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53555E-86D8-B397-ACD9-FA94CD335D8F}"/>
                </a:ext>
              </a:extLst>
            </p:cNvPr>
            <p:cNvSpPr txBox="1"/>
            <p:nvPr/>
          </p:nvSpPr>
          <p:spPr>
            <a:xfrm>
              <a:off x="8803974" y="5479885"/>
              <a:ext cx="11190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96"/>
              <a:r>
                <a:rPr lang="en-US" sz="1100" b="1">
                  <a:latin typeface="Open Sans SemiBold"/>
                  <a:ea typeface="Open Sans Light"/>
                  <a:cs typeface="Open Sans Light"/>
                </a:rPr>
                <a:t>Access Token</a:t>
              </a:r>
            </a:p>
          </p:txBody>
        </p:sp>
        <p:pic>
          <p:nvPicPr>
            <p:cNvPr id="29" name="Picture 4" descr="Manager of Business Development &amp; Sales (US Remote) - Accertify - Career  Page">
              <a:extLst>
                <a:ext uri="{FF2B5EF4-FFF2-40B4-BE49-F238E27FC236}">
                  <a16:creationId xmlns:a16="http://schemas.microsoft.com/office/drawing/2014/main" id="{92712687-84F8-7BEA-16AE-34DA4177E7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>
              <a:duotone>
                <a:prstClr val="black"/>
                <a:schemeClr val="tx1">
                  <a:lumMod val="60000"/>
                  <a:lumOff val="4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6"/>
            <a:stretch/>
          </p:blipFill>
          <p:spPr bwMode="auto">
            <a:xfrm>
              <a:off x="8971289" y="5701811"/>
              <a:ext cx="784466" cy="14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4D85276A-76C9-8C3A-ADB7-DED8B592923D}"/>
              </a:ext>
            </a:extLst>
          </p:cNvPr>
          <p:cNvSpPr/>
          <p:nvPr/>
        </p:nvSpPr>
        <p:spPr>
          <a:xfrm rot="5400000">
            <a:off x="4982029" y="2099268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0AE513F-B786-77D5-8229-F4308BA86E48}"/>
              </a:ext>
            </a:extLst>
          </p:cNvPr>
          <p:cNvSpPr/>
          <p:nvPr/>
        </p:nvSpPr>
        <p:spPr>
          <a:xfrm>
            <a:off x="1250472" y="951476"/>
            <a:ext cx="967115" cy="298388"/>
          </a:xfrm>
          <a:prstGeom prst="roundRect">
            <a:avLst/>
          </a:prstGeom>
          <a:solidFill>
            <a:srgbClr val="ECE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3F46A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Inbound</a:t>
            </a:r>
            <a:endParaRPr lang="es-MX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51037B6-D28C-792C-0F3D-7CD98D258FD2}"/>
              </a:ext>
            </a:extLst>
          </p:cNvPr>
          <p:cNvSpPr/>
          <p:nvPr/>
        </p:nvSpPr>
        <p:spPr>
          <a:xfrm>
            <a:off x="1250472" y="3617886"/>
            <a:ext cx="967115" cy="298388"/>
          </a:xfrm>
          <a:prstGeom prst="roundRect">
            <a:avLst/>
          </a:prstGeom>
          <a:solidFill>
            <a:srgbClr val="ECEC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>
                <a:solidFill>
                  <a:srgbClr val="3F46AD"/>
                </a:solidFill>
                <a:latin typeface="Open Sans"/>
                <a:ea typeface="Open Sans"/>
                <a:cs typeface="Open Sans"/>
              </a:rPr>
              <a:t>Out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3F46AD"/>
                </a:solidFill>
                <a:effectLst/>
                <a:uLnTx/>
                <a:uFillTx/>
                <a:latin typeface="Open Sans"/>
                <a:ea typeface="Open Sans"/>
                <a:cs typeface="Open Sans"/>
              </a:rPr>
              <a:t>bound</a:t>
            </a:r>
            <a:endParaRPr lang="es-MX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E61055E-6E6E-BB52-E9A6-AE27B4897DE1}"/>
              </a:ext>
            </a:extLst>
          </p:cNvPr>
          <p:cNvSpPr/>
          <p:nvPr/>
        </p:nvSpPr>
        <p:spPr>
          <a:xfrm rot="5400000">
            <a:off x="9679288" y="4601230"/>
            <a:ext cx="406953" cy="18097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10669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2013 - 2022 Theme">
  <a:themeElements>
    <a:clrScheme name="Stratis 1">
      <a:dk1>
        <a:srgbClr val="3F5073"/>
      </a:dk1>
      <a:lt1>
        <a:sysClr val="window" lastClr="FFFFFF"/>
      </a:lt1>
      <a:dk2>
        <a:srgbClr val="3F5073"/>
      </a:dk2>
      <a:lt2>
        <a:srgbClr val="E7E6E6"/>
      </a:lt2>
      <a:accent1>
        <a:srgbClr val="0B1125"/>
      </a:accent1>
      <a:accent2>
        <a:srgbClr val="F86F35"/>
      </a:accent2>
      <a:accent3>
        <a:srgbClr val="0E1384"/>
      </a:accent3>
      <a:accent4>
        <a:srgbClr val="3F46AD"/>
      </a:accent4>
      <a:accent5>
        <a:srgbClr val="464DFA"/>
      </a:accent5>
      <a:accent6>
        <a:srgbClr val="FF2E00"/>
      </a:accent6>
      <a:hlink>
        <a:srgbClr val="FF2E00"/>
      </a:hlink>
      <a:folHlink>
        <a:srgbClr val="3F46AD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2013 - 2022 Theme">
  <a:themeElements>
    <a:clrScheme name="Stratis 1">
      <a:dk1>
        <a:srgbClr val="3F5073"/>
      </a:dk1>
      <a:lt1>
        <a:sysClr val="window" lastClr="FFFFFF"/>
      </a:lt1>
      <a:dk2>
        <a:srgbClr val="3F5073"/>
      </a:dk2>
      <a:lt2>
        <a:srgbClr val="E7E6E6"/>
      </a:lt2>
      <a:accent1>
        <a:srgbClr val="0B1125"/>
      </a:accent1>
      <a:accent2>
        <a:srgbClr val="F86F35"/>
      </a:accent2>
      <a:accent3>
        <a:srgbClr val="0E1384"/>
      </a:accent3>
      <a:accent4>
        <a:srgbClr val="3F46AD"/>
      </a:accent4>
      <a:accent5>
        <a:srgbClr val="464DFA"/>
      </a:accent5>
      <a:accent6>
        <a:srgbClr val="FF2E00"/>
      </a:accent6>
      <a:hlink>
        <a:srgbClr val="FF2E00"/>
      </a:hlink>
      <a:folHlink>
        <a:srgbClr val="3F46AD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  <wetp:taskpane dockstate="right" visibility="0" width="52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26F254C-AE77-4D7C-9F85-8805596E37DE}">
  <we:reference id="e849ddb8-6bbd-4833-bd4b-59030099d63e" version="1.0.0.0" store="EXCatalog" storeType="EXCatalog"/>
  <we:alternateReferences>
    <we:reference id="WA200000113" version="1.0.0.0" store="es-MX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E73762C-865B-4682-8AB6-F6423BCE5E16}">
  <we:reference id="wa104381063" version="1.0.0.1" store="es-E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C4A980156CA4BAD3CCDD924E035B6" ma:contentTypeVersion="14" ma:contentTypeDescription="Create a new document." ma:contentTypeScope="" ma:versionID="01d3462230516b1f1e951e0ac59b4aea">
  <xsd:schema xmlns:xsd="http://www.w3.org/2001/XMLSchema" xmlns:xs="http://www.w3.org/2001/XMLSchema" xmlns:p="http://schemas.microsoft.com/office/2006/metadata/properties" xmlns:ns3="1ff50867-e4f3-45d6-90b5-fea2eb97abfb" xmlns:ns4="aa3f6b6d-e6fc-4014-b364-03c38f3585ff" targetNamespace="http://schemas.microsoft.com/office/2006/metadata/properties" ma:root="true" ma:fieldsID="41bf3f416e36321a669d690bd7f8a32c" ns3:_="" ns4:_="">
    <xsd:import namespace="1ff50867-e4f3-45d6-90b5-fea2eb97abfb"/>
    <xsd:import namespace="aa3f6b6d-e6fc-4014-b364-03c38f3585f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50867-e4f3-45d6-90b5-fea2eb97abf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f6b6d-e6fc-4014-b364-03c38f3585f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f50867-e4f3-45d6-90b5-fea2eb97abfb" xsi:nil="true"/>
  </documentManagement>
</p:properties>
</file>

<file path=customXml/itemProps1.xml><?xml version="1.0" encoding="utf-8"?>
<ds:datastoreItem xmlns:ds="http://schemas.openxmlformats.org/officeDocument/2006/customXml" ds:itemID="{026F363D-182E-4E09-A3B9-C480CA6D898E}">
  <ds:schemaRefs>
    <ds:schemaRef ds:uri="1ff50867-e4f3-45d6-90b5-fea2eb97abfb"/>
    <ds:schemaRef ds:uri="aa3f6b6d-e6fc-4014-b364-03c38f3585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9A357DB-9305-4966-A9B3-5702DDD61B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D4FFE7-31AE-487E-B449-B228F0FFE150}">
  <ds:schemaRefs>
    <ds:schemaRef ds:uri="1ff50867-e4f3-45d6-90b5-fea2eb97abfb"/>
    <ds:schemaRef ds:uri="aa3f6b6d-e6fc-4014-b364-03c38f3585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3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Tema de Office</vt:lpstr>
      <vt:lpstr>1_Office 2013 - 2022 Theme</vt:lpstr>
      <vt:lpstr>2_Office 2013 - 2022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Francisco Vázquez Núñez</dc:creator>
  <cp:revision>10</cp:revision>
  <dcterms:created xsi:type="dcterms:W3CDTF">2024-03-06T02:38:51Z</dcterms:created>
  <dcterms:modified xsi:type="dcterms:W3CDTF">2024-11-06T22:28:40Z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Erick Vazquez</vt:lpwstr>
  </property>
  <property fmtid="{D5CDD505-2E9C-101B-9397-08002B2CF9AE}" pid="3" name="AXPDataClassification">
    <vt:lpwstr>AXP Internal</vt:lpwstr>
  </property>
  <property fmtid="{D5CDD505-2E9C-101B-9397-08002B2CF9AE}" pid="4" name="AXPDataClassificationForSearch">
    <vt:lpwstr>AXPInternal_UniqueSearchString</vt:lpwstr>
  </property>
  <property fmtid="{D5CDD505-2E9C-101B-9397-08002B2CF9AE}" pid="5" name="ContentTypeId">
    <vt:lpwstr>0x01010080DC4A980156CA4BAD3CCDD924E035B6</vt:lpwstr>
  </property>
</Properties>
</file>